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2" r:id="rId3"/>
    <p:sldId id="258" r:id="rId4"/>
    <p:sldId id="285" r:id="rId5"/>
    <p:sldId id="294" r:id="rId6"/>
    <p:sldId id="295" r:id="rId7"/>
    <p:sldId id="296" r:id="rId8"/>
    <p:sldId id="297" r:id="rId9"/>
    <p:sldId id="263" r:id="rId10"/>
    <p:sldId id="264" r:id="rId11"/>
    <p:sldId id="290" r:id="rId12"/>
    <p:sldId id="281" r:id="rId13"/>
    <p:sldId id="298" r:id="rId14"/>
    <p:sldId id="266" r:id="rId15"/>
    <p:sldId id="29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CC66"/>
    <a:srgbClr val="FFFFFF"/>
    <a:srgbClr val="66CCFF"/>
    <a:srgbClr val="FFFFCC"/>
    <a:srgbClr val="CC0000"/>
    <a:srgbClr val="993300"/>
    <a:srgbClr val="000099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95" autoAdjust="0"/>
    <p:restoredTop sz="94624" autoAdjust="0"/>
  </p:normalViewPr>
  <p:slideViewPr>
    <p:cSldViewPr>
      <p:cViewPr>
        <p:scale>
          <a:sx n="100" d="100"/>
          <a:sy n="100" d="100"/>
        </p:scale>
        <p:origin x="-155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4616684004807545"/>
          <c:y val="4.1650286720278935E-2"/>
          <c:w val="0.35317750889631794"/>
          <c:h val="0.8861547434900396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дефицит/профицит</c:v>
                </c:pt>
              </c:strCache>
            </c:strRef>
          </c:tx>
          <c:dLbls>
            <c:dLbl>
              <c:idx val="0"/>
              <c:layout>
                <c:manualLayout>
                  <c:x val="3.2067144054701027E-2"/>
                  <c:y val="2.7138010306547136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0</a:t>
                    </a:r>
                    <a:endParaRPr lang="en-US" sz="12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3445240091168312E-3"/>
                  <c:y val="-9.9489220707900094E-17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sz="1200" b="1" dirty="0" smtClean="0"/>
                      <a:t>0</a:t>
                    </a:r>
                    <a:endParaRPr lang="en-US" sz="1200" b="1" dirty="0"/>
                  </a:p>
                </c:rich>
              </c:tx>
              <c:spPr/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2.7083497375328128E-2"/>
                  <c:y val="0.19375000000000012"/>
                </c:manualLayout>
              </c:layout>
              <c:showVal val="1"/>
            </c:dLbl>
            <c:dLbl>
              <c:idx val="1"/>
              <c:layout>
                <c:manualLayout>
                  <c:x val="4.5833333333333427E-2"/>
                  <c:y val="-5.3124999999999992E-2"/>
                </c:manualLayout>
              </c:layout>
              <c:showVal val="1"/>
            </c:dLbl>
            <c:dLbl>
              <c:idx val="2"/>
              <c:layout>
                <c:manualLayout>
                  <c:x val="6.4583333333333465E-2"/>
                  <c:y val="0.1937500000000001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138738.6</c:v>
                </c:pt>
                <c:pt idx="1">
                  <c:v>147068.1</c:v>
                </c:pt>
                <c:pt idx="2">
                  <c:v>146735.4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6.4583333333333465E-2"/>
                  <c:y val="-9.3750000000000239E-3"/>
                </c:manualLayout>
              </c:layout>
              <c:showVal val="1"/>
            </c:dLbl>
            <c:dLbl>
              <c:idx val="1"/>
              <c:layout>
                <c:manualLayout>
                  <c:x val="-8.3333333333333488E-3"/>
                  <c:y val="0.30937500000000034"/>
                </c:manualLayout>
              </c:layout>
              <c:showVal val="1"/>
            </c:dLbl>
            <c:dLbl>
              <c:idx val="2"/>
              <c:layout>
                <c:manualLayout>
                  <c:x val="9.7916666666666763E-2"/>
                  <c:y val="-6.2500000000000047E-3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138738.6</c:v>
                </c:pt>
                <c:pt idx="1">
                  <c:v>147068.1</c:v>
                </c:pt>
                <c:pt idx="2">
                  <c:v>146735.4</c:v>
                </c:pt>
              </c:numCache>
            </c:numRef>
          </c:val>
        </c:ser>
        <c:shape val="box"/>
        <c:axId val="157631616"/>
        <c:axId val="157633152"/>
        <c:axId val="158168832"/>
      </c:bar3DChart>
      <c:catAx>
        <c:axId val="157631616"/>
        <c:scaling>
          <c:orientation val="minMax"/>
        </c:scaling>
        <c:axPos val="b"/>
        <c:numFmt formatCode="General" sourceLinked="1"/>
        <c:tickLblPos val="nextTo"/>
        <c:crossAx val="157633152"/>
        <c:crosses val="autoZero"/>
        <c:auto val="1"/>
        <c:lblAlgn val="ctr"/>
        <c:lblOffset val="100"/>
      </c:catAx>
      <c:valAx>
        <c:axId val="157633152"/>
        <c:scaling>
          <c:orientation val="minMax"/>
        </c:scaling>
        <c:axPos val="l"/>
        <c:majorGridlines/>
        <c:numFmt formatCode="General" sourceLinked="1"/>
        <c:tickLblPos val="nextTo"/>
        <c:crossAx val="157631616"/>
        <c:crosses val="autoZero"/>
        <c:crossBetween val="between"/>
      </c:valAx>
      <c:serAx>
        <c:axId val="158168832"/>
        <c:scaling>
          <c:orientation val="minMax"/>
        </c:scaling>
        <c:axPos val="b"/>
        <c:tickLblPos val="nextTo"/>
        <c:crossAx val="157633152"/>
        <c:crosses val="autoZero"/>
      </c:serAx>
    </c:plotArea>
    <c:legend>
      <c:legendPos val="r"/>
      <c:layout>
        <c:manualLayout>
          <c:xMode val="edge"/>
          <c:yMode val="edge"/>
          <c:x val="0.75776230314960635"/>
          <c:y val="0.32230191929133883"/>
          <c:w val="0.24223769685039401"/>
          <c:h val="0.3116459153543310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900" dirty="0"/>
              <a:t>Структура доходов бюджета</a:t>
            </a:r>
          </a:p>
        </c:rich>
      </c:tx>
      <c:layout>
        <c:manualLayout>
          <c:xMode val="edge"/>
          <c:yMode val="edge"/>
          <c:x val="0.22516540559820883"/>
          <c:y val="3.944125918031549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7847782994871999E-2"/>
          <c:y val="0.10633341646844049"/>
          <c:w val="0.57829393225314341"/>
          <c:h val="0.79631850524874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40.9</c:v>
                </c:pt>
                <c:pt idx="1">
                  <c:v>32.4</c:v>
                </c:pt>
                <c:pt idx="2">
                  <c:v>26.7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FF-4312-B66C-832D7CB3EF2D}"/>
            </c:ext>
          </c:extLst>
        </c:ser>
      </c:pie3DChart>
    </c:plotArea>
    <c:legend>
      <c:legendPos val="r"/>
      <c:layout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sz="9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1845358683920148E-2"/>
          <c:w val="1"/>
          <c:h val="0.881482558494529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</c:v>
                </c:pt>
              </c:strCache>
            </c:strRef>
          </c:tx>
          <c:explosion val="32"/>
          <c:dPt>
            <c:idx val="2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A47-4D98-B8EA-E15CD9D7166E}"/>
              </c:ext>
            </c:extLst>
          </c:dPt>
          <c:dLbls>
            <c:dLbl>
              <c:idx val="1"/>
              <c:layout>
                <c:manualLayout>
                  <c:x val="-1.6921577819649446E-2"/>
                  <c:y val="4.24711353236423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Налог на имущество физических лиц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Акзызы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37.799999999999997</c:v>
                </c:pt>
                <c:pt idx="1">
                  <c:v>7.4</c:v>
                </c:pt>
                <c:pt idx="2">
                  <c:v>47.1</c:v>
                </c:pt>
                <c:pt idx="3">
                  <c:v>0.1</c:v>
                </c:pt>
                <c:pt idx="4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A47-4D98-B8EA-E15CD9D7166E}"/>
            </c:ext>
          </c:extLst>
        </c:ser>
      </c:pie3DChart>
    </c:plotArea>
    <c:legend>
      <c:legendPos val="b"/>
      <c:layout>
        <c:manualLayout>
          <c:xMode val="edge"/>
          <c:yMode val="edge"/>
          <c:x val="0"/>
          <c:y val="0.57199608886983921"/>
          <c:w val="0.97014040716658756"/>
          <c:h val="0.36650768220331831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554185627497632"/>
          <c:y val="0.11233431373503833"/>
          <c:w val="0.88888888888888884"/>
          <c:h val="0.527169103862015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</c:v>
                </c:pt>
              </c:strCache>
            </c:strRef>
          </c:tx>
          <c:explosion val="10"/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
</c:v>
                </c:pt>
                <c:pt idx="1">
                  <c:v>Доходы от оказания платных услуг (работ) и компенсации затрат государства
</c:v>
                </c:pt>
                <c:pt idx="2">
                  <c:v>Доходы от продажи материальных и нематериальных активов
</c:v>
                </c:pt>
                <c:pt idx="3">
                  <c:v>Штрафы, санкции, возмещение ущерба
</c:v>
                </c:pt>
                <c:pt idx="4">
                  <c:v>Прочие неналоговые доходы
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43.3</c:v>
                </c:pt>
                <c:pt idx="1">
                  <c:v>9.9</c:v>
                </c:pt>
                <c:pt idx="2">
                  <c:v>46.6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32F-466A-9112-1717663C6E24}"/>
            </c:ext>
          </c:extLst>
        </c:ser>
      </c:pie3DChart>
    </c:plotArea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7.2205623154964177E-2"/>
          <c:w val="1"/>
          <c:h val="0.755154281888577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</c:v>
                </c:pt>
              </c:strCache>
            </c:strRef>
          </c:tx>
          <c:dPt>
            <c:idx val="2"/>
            <c:explosion val="11"/>
            <c:extLst xmlns:c16r2="http://schemas.microsoft.com/office/drawing/2015/06/chart">
              <c:ext xmlns:c16="http://schemas.microsoft.com/office/drawing/2014/chart" uri="{C3380CC4-5D6E-409C-BE32-E72D297353CC}">
                <c16:uniqueId val="{00000000-0703-49E8-8401-88389D3DA0FC}"/>
              </c:ext>
            </c:extLst>
          </c:dPt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
</c:v>
                </c:pt>
                <c:pt idx="1">
                  <c:v>Субсидии</c:v>
                </c:pt>
                <c:pt idx="2">
                  <c:v>Субвенции бюджетам субъектов Российской Федерации и муниципальных образований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57.6</c:v>
                </c:pt>
                <c:pt idx="1">
                  <c:v>34.1</c:v>
                </c:pt>
                <c:pt idx="2">
                  <c:v>1.6</c:v>
                </c:pt>
                <c:pt idx="3">
                  <c:v>6.6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703-49E8-8401-88389D3DA0FC}"/>
            </c:ext>
          </c:extLst>
        </c:ser>
      </c:pie3DChart>
    </c:plotArea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'Структура расходов по отраслям'!$B$4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19,6</a:t>
                    </a:r>
                    <a:endParaRPr lang="ru-RU" dirty="0" smtClean="0"/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0,9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3,4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30,7</a:t>
                    </a:r>
                    <a:endParaRPr lang="ru-RU" dirty="0" smtClean="0"/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0,1%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4.876671411928212E-3"/>
                  <c:y val="1.98169004222209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32,1</a:t>
                    </a:r>
                    <a:endParaRPr lang="ru-RU" dirty="0" smtClean="0"/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'Структура расходов по отраслям'!$A$5:$A$13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безопасностоь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'Структура расходов по отраслям'!$B$5:$B$13</c:f>
              <c:numCache>
                <c:formatCode>#,##0.00</c:formatCode>
                <c:ptCount val="9"/>
                <c:pt idx="0">
                  <c:v>19.600000000000001</c:v>
                </c:pt>
                <c:pt idx="1">
                  <c:v>0.4</c:v>
                </c:pt>
                <c:pt idx="2">
                  <c:v>0.9</c:v>
                </c:pt>
                <c:pt idx="3">
                  <c:v>13.4</c:v>
                </c:pt>
                <c:pt idx="4">
                  <c:v>30.7</c:v>
                </c:pt>
                <c:pt idx="5">
                  <c:v>0.1</c:v>
                </c:pt>
                <c:pt idx="6">
                  <c:v>32.1</c:v>
                </c:pt>
                <c:pt idx="7">
                  <c:v>0.2</c:v>
                </c:pt>
                <c:pt idx="8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823-4F9F-BF6F-9B68E520E5ED}"/>
            </c:ext>
          </c:extLst>
        </c:ser>
        <c:gapWidth val="100"/>
        <c:shape val="cylinder"/>
        <c:axId val="123343616"/>
        <c:axId val="123345152"/>
        <c:axId val="122493120"/>
      </c:bar3DChart>
      <c:catAx>
        <c:axId val="123343616"/>
        <c:scaling>
          <c:orientation val="minMax"/>
        </c:scaling>
        <c:axPos val="b"/>
        <c:tickLblPos val="nextTo"/>
        <c:crossAx val="123345152"/>
        <c:crosses val="autoZero"/>
        <c:auto val="1"/>
        <c:lblAlgn val="ctr"/>
        <c:lblOffset val="100"/>
      </c:catAx>
      <c:valAx>
        <c:axId val="123345152"/>
        <c:scaling>
          <c:orientation val="minMax"/>
        </c:scaling>
        <c:axPos val="l"/>
        <c:majorGridlines/>
        <c:numFmt formatCode="#,##0.00" sourceLinked="1"/>
        <c:tickLblPos val="nextTo"/>
        <c:crossAx val="123343616"/>
        <c:crosses val="autoZero"/>
        <c:crossBetween val="between"/>
      </c:valAx>
      <c:serAx>
        <c:axId val="122493120"/>
        <c:scaling>
          <c:orientation val="minMax"/>
        </c:scaling>
        <c:axPos val="b"/>
        <c:tickLblPos val="nextTo"/>
        <c:crossAx val="123345152"/>
        <c:crosses val="autoZero"/>
      </c:ser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DA3CAC49-80B7-4ED2-ADA0-DC959BDA7A31}" type="datetimeFigureOut">
              <a:rPr lang="ru-RU"/>
              <a:pPr/>
              <a:t>01.03.2023</a:t>
            </a:fld>
            <a:endParaRPr lang="ru-RU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4CBEE41-8B28-4AA7-9813-53953AF198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2794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2F546AAC-9A63-4A4F-85FE-FF89BC26A77C}" type="datetimeFigureOut">
              <a:rPr lang="ru-RU"/>
              <a:pPr/>
              <a:t>01.03.2023</a:t>
            </a:fld>
            <a:endParaRPr 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77EF395-FBB7-42F2-BF0A-7AEDE6C5FF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7351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2F291A6-B5BA-46A3-8379-87FFC55DC0E3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139A3653-77B2-4EDF-9457-48A88D63CD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5F765-080D-4A38-82FC-0AE646C1E4E9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83BFB-FF5A-4AFC-AD49-1D67FC1FCC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ED6C3-6D7B-4EFA-B23A-E9491D7E7429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881CC-E07D-492E-AA31-CFFD6118B3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D3212-87C7-4CB2-A175-26985089D53A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7DA52-8609-4CF3-976D-2D8A939146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8810B672-B7D0-449A-A620-6223B8627FA2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2CFEBA0A-D762-42AD-B2DA-6523A769CE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99DEB-E318-471B-8C06-C6D87A4EE682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3BD4D-C30A-44AA-8BE7-73ACB87EC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ACE37-B2D2-44B0-B6B9-6A193B83E61E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654C-C303-4D46-A01B-1B2D477CC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15D620-9C94-491D-B90D-749815CFEA4B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446A4-AB0F-4175-B690-FC5DE0D137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472137-01E8-45CC-A35B-B7BDB99A54F8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50828-2CAB-4D14-8B19-D146112CD7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3AE50-F3B8-4F45-890B-882A6546426C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BCC13-983E-44E0-B0A1-EA3BE0DC6E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31E96-775B-4EB2-9C40-534E38A926FB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1326D-7C3E-4E1D-A9F6-B59B622EB4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6FBC7E-5C50-4362-8944-99741943EE2C}" type="datetimeFigureOut">
              <a:rPr lang="ru-RU" smtClean="0"/>
              <a:pPr>
                <a:defRPr/>
              </a:pPr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993312-7490-4D28-911F-AE7DC2059D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7.pn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085184"/>
            <a:ext cx="7056784" cy="648072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МО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effectLst/>
              </a:rPr>
              <a:t>Мгинское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городское поселение Кировского муниципального района Ленинградской области на 2023 год и на плановый период2024 и 2025 годов</a:t>
            </a:r>
            <a:endParaRPr lang="ru-RU" sz="14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102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696397" cy="720080"/>
          </a:xfrm>
        </p:spPr>
        <p:txBody>
          <a:bodyPr>
            <a:normAutofit/>
          </a:bodyPr>
          <a:lstStyle/>
          <a:p>
            <a:pPr marL="136525" algn="ctr">
              <a:lnSpc>
                <a:spcPct val="80000"/>
              </a:lnSpc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525" algn="ctr">
              <a:lnSpc>
                <a:spcPct val="80000"/>
              </a:lnSpc>
            </a:pPr>
            <a:r>
              <a:rPr lang="ru-RU" sz="25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БЮДЖЕТ ДЛЯ  ГРАЖДАН</a:t>
            </a:r>
          </a:p>
        </p:txBody>
      </p:sp>
      <p:pic>
        <p:nvPicPr>
          <p:cNvPr id="102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noFill/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https://images.vector-images.com/47/mga_pos_coa.gif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48680"/>
            <a:ext cx="1944216" cy="2538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0" y="0"/>
            <a:ext cx="8832850" cy="854075"/>
            <a:chOff x="73" y="88"/>
            <a:chExt cx="5564" cy="538"/>
          </a:xfrm>
        </p:grpSpPr>
        <p:pic>
          <p:nvPicPr>
            <p:cNvPr id="25601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88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2" name="Text Box 2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3600"/>
                <a:t>Структура доходов бюджета</a:t>
              </a:r>
            </a:p>
          </p:txBody>
        </p:sp>
      </p:grpSp>
      <p:sp>
        <p:nvSpPr>
          <p:cNvPr id="103050" name="Control 1674"/>
          <p:cNvSpPr>
            <a:spLocks noRot="1" noChangeArrowheads="1" noChangeShapeType="1" noTextEdit="1"/>
          </p:cNvSpPr>
          <p:nvPr/>
        </p:nvSpPr>
        <p:spPr bwMode="auto">
          <a:xfrm>
            <a:off x="7534275" y="2984500"/>
            <a:ext cx="2305050" cy="1657350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49" name="Control 1673"/>
          <p:cNvSpPr>
            <a:spLocks noRot="1" noChangeArrowheads="1" noChangeShapeType="1" noTextEdit="1"/>
          </p:cNvSpPr>
          <p:nvPr/>
        </p:nvSpPr>
        <p:spPr bwMode="auto">
          <a:xfrm>
            <a:off x="7543800" y="1165225"/>
            <a:ext cx="2286000" cy="1819275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01" name="Control 2225"/>
          <p:cNvSpPr>
            <a:spLocks noRot="1" noChangeArrowheads="1" noChangeShapeType="1" noTextEdit="1"/>
          </p:cNvSpPr>
          <p:nvPr/>
        </p:nvSpPr>
        <p:spPr bwMode="auto">
          <a:xfrm>
            <a:off x="7642225" y="3738563"/>
            <a:ext cx="2305050" cy="1657350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02" name="Control 2226"/>
          <p:cNvSpPr>
            <a:spLocks noRot="1" noChangeArrowheads="1" noChangeShapeType="1" noTextEdit="1"/>
          </p:cNvSpPr>
          <p:nvPr/>
        </p:nvSpPr>
        <p:spPr bwMode="auto">
          <a:xfrm>
            <a:off x="7632700" y="1400175"/>
            <a:ext cx="2286000" cy="1819275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4126" name="Group 27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3539636"/>
              </p:ext>
            </p:extLst>
          </p:nvPr>
        </p:nvGraphicFramePr>
        <p:xfrm>
          <a:off x="1043608" y="764703"/>
          <a:ext cx="7849691" cy="5693935"/>
        </p:xfrm>
        <a:graphic>
          <a:graphicData uri="http://schemas.openxmlformats.org/drawingml/2006/table">
            <a:tbl>
              <a:tblPr/>
              <a:tblGrid>
                <a:gridCol w="18002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7371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1467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56 680,3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40,9%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58284,2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60791,8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45026,3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32,4%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43399,9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50591,1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37032,0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26,7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45383,9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352,5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7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138738,6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147068,1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146735,4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56680,3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58284,2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60791,8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4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21422,1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37,8%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22324,2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24306,4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74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4345,0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7,7%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4518,8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4518,8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4218,0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7,4%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4666,0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5111,0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7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26675,2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47,1%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26755,2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26835,6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24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3363335150"/>
              </p:ext>
            </p:extLst>
          </p:nvPr>
        </p:nvGraphicFramePr>
        <p:xfrm>
          <a:off x="6156176" y="1400175"/>
          <a:ext cx="2736304" cy="20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1056173216"/>
              </p:ext>
            </p:extLst>
          </p:nvPr>
        </p:nvGraphicFramePr>
        <p:xfrm>
          <a:off x="6156176" y="3573016"/>
          <a:ext cx="2662104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79388" y="0"/>
            <a:ext cx="8832850" cy="854075"/>
            <a:chOff x="73" y="88"/>
            <a:chExt cx="5564" cy="538"/>
          </a:xfrm>
        </p:grpSpPr>
        <p:pic>
          <p:nvPicPr>
            <p:cNvPr id="104453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88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454" name="Text Box 6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3600"/>
                <a:t>Структура доходов бюджета</a:t>
              </a:r>
            </a:p>
          </p:txBody>
        </p:sp>
      </p:grpSp>
      <p:sp>
        <p:nvSpPr>
          <p:cNvPr id="104456" name="Control 8"/>
          <p:cNvSpPr>
            <a:spLocks noRot="1" noChangeArrowheads="1" noChangeShapeType="1" noTextEdit="1"/>
          </p:cNvSpPr>
          <p:nvPr/>
        </p:nvSpPr>
        <p:spPr bwMode="auto">
          <a:xfrm>
            <a:off x="7059613" y="1328738"/>
            <a:ext cx="2257425" cy="2066925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455" name="Control 7"/>
          <p:cNvSpPr>
            <a:spLocks noRot="1" noChangeArrowheads="1" noChangeShapeType="1" noTextEdit="1"/>
          </p:cNvSpPr>
          <p:nvPr/>
        </p:nvSpPr>
        <p:spPr bwMode="auto">
          <a:xfrm>
            <a:off x="6992938" y="4224338"/>
            <a:ext cx="2333625" cy="1104900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941" name="Control 493"/>
          <p:cNvSpPr>
            <a:spLocks noRot="1" noChangeArrowheads="1" noChangeShapeType="1" noTextEdit="1"/>
          </p:cNvSpPr>
          <p:nvPr/>
        </p:nvSpPr>
        <p:spPr bwMode="auto">
          <a:xfrm>
            <a:off x="7037388" y="1682750"/>
            <a:ext cx="2257425" cy="2066925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940" name="Control 492"/>
          <p:cNvSpPr>
            <a:spLocks noRot="1" noChangeArrowheads="1" noChangeShapeType="1" noTextEdit="1"/>
          </p:cNvSpPr>
          <p:nvPr/>
        </p:nvSpPr>
        <p:spPr bwMode="auto">
          <a:xfrm>
            <a:off x="6970713" y="4575175"/>
            <a:ext cx="2333625" cy="1104900"/>
          </a:xfrm>
          <a:prstGeom prst="rect">
            <a:avLst/>
          </a:prstGeom>
          <a:noFill/>
          <a:ln w="1"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5482" name="Group 10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0644915"/>
              </p:ext>
            </p:extLst>
          </p:nvPr>
        </p:nvGraphicFramePr>
        <p:xfrm>
          <a:off x="1043608" y="764707"/>
          <a:ext cx="7992888" cy="6001813"/>
        </p:xfrm>
        <a:graphic>
          <a:graphicData uri="http://schemas.openxmlformats.org/drawingml/2006/table">
            <a:tbl>
              <a:tblPr/>
              <a:tblGrid>
                <a:gridCol w="24336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746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294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45026,3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43399,9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50591,1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8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19501,5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43,3%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17501,5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17501,5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6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4473,0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9,9%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212,0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6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21001,8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46,6%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21693,5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28827,6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4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4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37032,0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45383,9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35352,5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4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21318,5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57,6%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22575,1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23769,4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294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12626,3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34,1%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19700,9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9095,0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8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606,1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626,8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7,0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25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2451,1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6,6%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2451,1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2451,1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49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3585719603"/>
              </p:ext>
            </p:extLst>
          </p:nvPr>
        </p:nvGraphicFramePr>
        <p:xfrm>
          <a:off x="7020272" y="1340768"/>
          <a:ext cx="194421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567677979"/>
              </p:ext>
            </p:extLst>
          </p:nvPr>
        </p:nvGraphicFramePr>
        <p:xfrm>
          <a:off x="7020272" y="4941168"/>
          <a:ext cx="1991966" cy="1521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041400" y="152400"/>
            <a:ext cx="7907338" cy="768350"/>
            <a:chOff x="73" y="96"/>
            <a:chExt cx="5564" cy="484"/>
          </a:xfrm>
        </p:grpSpPr>
        <p:pic>
          <p:nvPicPr>
            <p:cNvPr id="26625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96"/>
              <a:ext cx="5564" cy="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26" name="Text Box 2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400" dirty="0"/>
                <a:t>Структура расходов по программному принципу</a:t>
              </a:r>
            </a:p>
          </p:txBody>
        </p:sp>
      </p:grpSp>
      <p:sp>
        <p:nvSpPr>
          <p:cNvPr id="26630" name="AutoShape 6"/>
          <p:cNvSpPr>
            <a:spLocks noChangeArrowheads="1"/>
          </p:cNvSpPr>
          <p:nvPr/>
        </p:nvSpPr>
        <p:spPr bwMode="auto">
          <a:xfrm rot="5400000">
            <a:off x="4794641" y="-1467408"/>
            <a:ext cx="432271" cy="5472113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sz="2800" b="1" dirty="0">
                <a:latin typeface="Arial" charset="0"/>
              </a:rPr>
              <a:t>БЮДЖЕТ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 rot="5400000">
            <a:off x="4581223" y="-324789"/>
            <a:ext cx="720229" cy="5059158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dirty="0">
                <a:latin typeface="Arial" charset="0"/>
              </a:rPr>
              <a:t>Программные и непрограммные расходы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 rot="5400000">
            <a:off x="1798192" y="2458392"/>
            <a:ext cx="1224133" cy="244527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sz="1600" i="1" dirty="0">
                <a:latin typeface="Arial" charset="0"/>
              </a:rPr>
              <a:t>Муниципальные </a:t>
            </a:r>
          </a:p>
          <a:p>
            <a:pPr algn="ctr"/>
            <a:r>
              <a:rPr lang="ru-RU" sz="1600" i="1" dirty="0">
                <a:latin typeface="Arial" charset="0"/>
              </a:rPr>
              <a:t>программы </a:t>
            </a:r>
            <a:r>
              <a:rPr lang="ru-RU" sz="1600" dirty="0">
                <a:latin typeface="Arial" charset="0"/>
              </a:rPr>
              <a:t>(тыс. руб.)</a:t>
            </a:r>
          </a:p>
          <a:p>
            <a:pPr algn="ctr"/>
            <a:r>
              <a:rPr lang="ru-RU" sz="1600" dirty="0" smtClean="0">
                <a:latin typeface="Arial" charset="0"/>
              </a:rPr>
              <a:t>2023 </a:t>
            </a:r>
            <a:r>
              <a:rPr lang="ru-RU" sz="1600" dirty="0" smtClean="0">
                <a:latin typeface="Arial" charset="0"/>
              </a:rPr>
              <a:t>год – </a:t>
            </a:r>
            <a:r>
              <a:rPr lang="ru-RU" sz="1600" dirty="0" smtClean="0">
                <a:latin typeface="Arial" charset="0"/>
              </a:rPr>
              <a:t>97282,1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2024 </a:t>
            </a:r>
            <a:r>
              <a:rPr lang="ru-RU" sz="1600" dirty="0" smtClean="0">
                <a:latin typeface="Arial" charset="0"/>
              </a:rPr>
              <a:t>год – </a:t>
            </a:r>
            <a:r>
              <a:rPr lang="ru-RU" sz="1600" dirty="0" smtClean="0">
                <a:latin typeface="Arial" charset="0"/>
              </a:rPr>
              <a:t>106902,9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2025 </a:t>
            </a:r>
            <a:r>
              <a:rPr lang="ru-RU" sz="1600" dirty="0">
                <a:latin typeface="Arial" charset="0"/>
              </a:rPr>
              <a:t>год </a:t>
            </a:r>
            <a:r>
              <a:rPr lang="ru-RU" sz="1600" dirty="0" smtClean="0">
                <a:latin typeface="Arial" charset="0"/>
              </a:rPr>
              <a:t>– </a:t>
            </a:r>
            <a:r>
              <a:rPr lang="ru-RU" sz="1600" dirty="0" smtClean="0">
                <a:latin typeface="Arial" charset="0"/>
              </a:rPr>
              <a:t>99690,00</a:t>
            </a:r>
            <a:endParaRPr lang="ru-RU" sz="1600" dirty="0">
              <a:latin typeface="Arial" charset="0"/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 rot="5400000">
            <a:off x="7416314" y="2240868"/>
            <a:ext cx="1152130" cy="1944217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/>
          <a:lstStyle/>
          <a:p>
            <a:pPr algn="ctr"/>
            <a:r>
              <a:rPr lang="ru-RU" sz="1600" dirty="0" err="1" smtClean="0">
                <a:latin typeface="Arial" charset="0"/>
              </a:rPr>
              <a:t>Непрограммные</a:t>
            </a:r>
            <a:r>
              <a:rPr lang="ru-RU" sz="1600" dirty="0" smtClean="0">
                <a:latin typeface="Arial" charset="0"/>
              </a:rPr>
              <a:t> 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>
                <a:latin typeface="Arial" charset="0"/>
              </a:rPr>
              <a:t>расходы (тыс. руб.)</a:t>
            </a:r>
          </a:p>
          <a:p>
            <a:pPr algn="ctr"/>
            <a:r>
              <a:rPr lang="ru-RU" sz="1600" dirty="0" smtClean="0">
                <a:latin typeface="Arial" charset="0"/>
              </a:rPr>
              <a:t>2023 </a:t>
            </a:r>
            <a:r>
              <a:rPr lang="ru-RU" sz="1600" dirty="0">
                <a:latin typeface="Arial" charset="0"/>
              </a:rPr>
              <a:t>год </a:t>
            </a:r>
            <a:r>
              <a:rPr lang="ru-RU" sz="1600" dirty="0" smtClean="0">
                <a:latin typeface="Arial" charset="0"/>
              </a:rPr>
              <a:t>– </a:t>
            </a:r>
            <a:r>
              <a:rPr lang="ru-RU" sz="1600" dirty="0" smtClean="0">
                <a:latin typeface="Arial" charset="0"/>
              </a:rPr>
              <a:t>41456,5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2024 </a:t>
            </a:r>
            <a:r>
              <a:rPr lang="ru-RU" sz="1600" dirty="0" smtClean="0">
                <a:latin typeface="Arial" charset="0"/>
              </a:rPr>
              <a:t>год – </a:t>
            </a:r>
            <a:r>
              <a:rPr lang="ru-RU" sz="1600" dirty="0" smtClean="0">
                <a:latin typeface="Arial" charset="0"/>
              </a:rPr>
              <a:t>40165,2</a:t>
            </a:r>
            <a:endParaRPr lang="ru-RU" sz="1600" dirty="0">
              <a:latin typeface="Arial" charset="0"/>
            </a:endParaRPr>
          </a:p>
          <a:p>
            <a:pPr algn="ctr"/>
            <a:r>
              <a:rPr lang="ru-RU" sz="1600" dirty="0" smtClean="0">
                <a:latin typeface="Arial" charset="0"/>
              </a:rPr>
              <a:t>2025 </a:t>
            </a:r>
            <a:r>
              <a:rPr lang="ru-RU" sz="1600" dirty="0">
                <a:latin typeface="Arial" charset="0"/>
              </a:rPr>
              <a:t>год </a:t>
            </a:r>
            <a:r>
              <a:rPr lang="ru-RU" sz="1600" dirty="0" smtClean="0">
                <a:latin typeface="Arial" charset="0"/>
              </a:rPr>
              <a:t>– </a:t>
            </a:r>
            <a:r>
              <a:rPr lang="ru-RU" sz="1600" dirty="0" smtClean="0">
                <a:latin typeface="Arial" charset="0"/>
              </a:rPr>
              <a:t>47045,4</a:t>
            </a:r>
            <a:endParaRPr lang="ru-RU" sz="1600" dirty="0">
              <a:latin typeface="Arial" charset="0"/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4734862" y="1556792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7470917" y="2418556"/>
            <a:ext cx="989515" cy="218356"/>
          </a:xfrm>
          <a:custGeom>
            <a:avLst/>
            <a:gdLst>
              <a:gd name="T0" fmla="*/ 0 w 589"/>
              <a:gd name="T1" fmla="*/ 0 h 453"/>
              <a:gd name="T2" fmla="*/ 581 w 589"/>
              <a:gd name="T3" fmla="*/ 1 h 453"/>
              <a:gd name="T4" fmla="*/ 589 w 589"/>
              <a:gd name="T5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9" h="453">
                <a:moveTo>
                  <a:pt x="0" y="0"/>
                </a:moveTo>
                <a:lnTo>
                  <a:pt x="581" y="1"/>
                </a:lnTo>
                <a:lnTo>
                  <a:pt x="589" y="45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1835696" y="2276872"/>
            <a:ext cx="507430" cy="792087"/>
          </a:xfrm>
          <a:custGeom>
            <a:avLst/>
            <a:gdLst>
              <a:gd name="T0" fmla="*/ 365 w 365"/>
              <a:gd name="T1" fmla="*/ 3 h 457"/>
              <a:gd name="T2" fmla="*/ 0 w 365"/>
              <a:gd name="T3" fmla="*/ 0 h 457"/>
              <a:gd name="T4" fmla="*/ 2 w 365"/>
              <a:gd name="T5" fmla="*/ 457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5" h="457">
                <a:moveTo>
                  <a:pt x="365" y="3"/>
                </a:moveTo>
                <a:lnTo>
                  <a:pt x="0" y="0"/>
                </a:lnTo>
                <a:lnTo>
                  <a:pt x="2" y="45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7664" y="426836"/>
            <a:ext cx="759633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6069672"/>
          <a:ext cx="254000" cy="167640"/>
        </p:xfrm>
        <a:graphic>
          <a:graphicData uri="http://schemas.openxmlformats.org/drawingml/2006/table">
            <a:tbl>
              <a:tblPr/>
              <a:tblGrid>
                <a:gridCol w="254000"/>
              </a:tblGrid>
              <a:tr h="45720">
                <a:tc>
                  <a:txBody>
                    <a:bodyPr/>
                    <a:lstStyle/>
                    <a:p>
                      <a:pPr marL="15240"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3" y="-224924"/>
          <a:ext cx="8856982" cy="5823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5"/>
                <a:gridCol w="1063184"/>
                <a:gridCol w="711444"/>
                <a:gridCol w="817659"/>
              </a:tblGrid>
              <a:tr h="1133644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Наименование программы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Объем финансирования на  </a:t>
                      </a:r>
                      <a:r>
                        <a:rPr lang="ru-RU" sz="1050" dirty="0" smtClean="0"/>
                        <a:t>2023 </a:t>
                      </a:r>
                      <a:r>
                        <a:rPr lang="ru-RU" sz="1050" dirty="0" smtClean="0"/>
                        <a:t>год в тыс. руб.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Объем финансирования на  </a:t>
                      </a:r>
                      <a:r>
                        <a:rPr lang="ru-RU" sz="1050" dirty="0" smtClean="0"/>
                        <a:t>2024 </a:t>
                      </a:r>
                      <a:r>
                        <a:rPr lang="ru-RU" sz="1050" dirty="0" smtClean="0"/>
                        <a:t>год в тыс. руб.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Объем финансирования на  </a:t>
                      </a:r>
                      <a:r>
                        <a:rPr lang="ru-RU" sz="1050" dirty="0" smtClean="0"/>
                        <a:t>2025год </a:t>
                      </a:r>
                      <a:r>
                        <a:rPr lang="ru-RU" sz="1050" dirty="0" smtClean="0"/>
                        <a:t>в тыс. руб.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  <a:tr h="426120">
                <a:tc>
                  <a:txBody>
                    <a:bodyPr/>
                    <a:lstStyle/>
                    <a:p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МП</a:t>
                      </a:r>
                      <a:r>
                        <a:rPr kumimoji="0" lang="ru-RU" sz="105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«Обеспечение безопасности жизнедеятельности населения на территории МО </a:t>
                      </a:r>
                      <a:r>
                        <a:rPr kumimoji="0" lang="ru-RU" sz="105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985,3</a:t>
                      </a:r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3580,0</a:t>
                      </a:r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9180,0</a:t>
                      </a:r>
                      <a:endParaRPr kumimoji="0" lang="ru-RU" sz="105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826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МП"Содержание и развитие автомобильных дорог общего пользования местного значения в границах населенных пунктов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11640,8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12501,1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12851,1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127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МП"Развитие субъектов малого и среднего предпринимательства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 Кировского муниципального района 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kumimoji="0"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8266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МП"Содействие развитию части территории г.п. Мга, являющегося административным центром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3086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</a:tr>
              <a:tr h="538266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МП"Содействие участию населения в осуществлении местного самоуправления в иных формах на территории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2789,3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</a:tr>
              <a:tr h="412804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6.МП"Развитие 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объектов коммунальной инфраструктуры в муниципальном образовании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1232,7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2194,5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1896,8</a:t>
                      </a:r>
                      <a:endParaRPr lang="ru-RU" sz="1000" dirty="0"/>
                    </a:p>
                  </a:txBody>
                  <a:tcPr/>
                </a:tc>
              </a:tr>
              <a:tr h="388748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7.МП 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"Формирование комфортной городской среды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 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1111,1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1400,0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748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8.МП 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"Благоустройство и содержание территории и объектов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16870,9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16715,9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16169,9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748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9.МП"Жилищно-коммунальное 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хозяйство и техническое обеспечение на территории  муниципального образования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14774,5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14852,9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14852,9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1315">
                <a:tc>
                  <a:txBody>
                    <a:bodyPr/>
                    <a:lstStyle/>
                    <a:p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10.МП"Развитие 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культуры, физической культуры и массового спорта в муниципальном образовании </a:t>
                      </a:r>
                      <a:r>
                        <a:rPr kumimoji="0" lang="ru-RU" sz="1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Мгинское</a:t>
                      </a: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городское поселение Кировского муниципального района Ленинградской области"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44691,5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55508,00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44639,0</a:t>
                      </a:r>
                      <a:endParaRPr kumimoji="0" lang="ru-RU" sz="1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475655" y="263187"/>
            <a:ext cx="7477051" cy="768350"/>
            <a:chOff x="73" y="142"/>
            <a:chExt cx="5564" cy="484"/>
          </a:xfrm>
        </p:grpSpPr>
        <p:pic>
          <p:nvPicPr>
            <p:cNvPr id="21510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142"/>
              <a:ext cx="5564" cy="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000" dirty="0"/>
                <a:t>Структура расходов бюджета по отраслям в </a:t>
              </a:r>
              <a:r>
                <a:rPr lang="ru-RU" sz="2000" dirty="0" smtClean="0"/>
                <a:t>2023 </a:t>
              </a:r>
              <a:r>
                <a:rPr lang="ru-RU" sz="2000" dirty="0"/>
                <a:t>году</a:t>
              </a:r>
            </a:p>
          </p:txBody>
        </p:sp>
      </p:grpSp>
      <p:graphicFrame>
        <p:nvGraphicFramePr>
          <p:cNvPr id="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04832664"/>
              </p:ext>
            </p:extLst>
          </p:nvPr>
        </p:nvGraphicFramePr>
        <p:xfrm>
          <a:off x="1048720" y="1196752"/>
          <a:ext cx="7812706" cy="5126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1170573" y="1297025"/>
            <a:ext cx="1027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1600" dirty="0" smtClean="0">
                <a:latin typeface="Arial" charset="0"/>
              </a:rPr>
              <a:t>%</a:t>
            </a:r>
            <a:endParaRPr lang="ru-RU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332648"/>
          <a:ext cx="8424936" cy="5917579"/>
        </p:xfrm>
        <a:graphic>
          <a:graphicData uri="http://schemas.openxmlformats.org/drawingml/2006/table">
            <a:tbl>
              <a:tblPr/>
              <a:tblGrid>
                <a:gridCol w="4705819"/>
                <a:gridCol w="552990"/>
                <a:gridCol w="542144"/>
                <a:gridCol w="986705"/>
                <a:gridCol w="748159"/>
                <a:gridCol w="889119"/>
              </a:tblGrid>
              <a:tr h="203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Наименование раздела и подраздела</a:t>
                      </a:r>
                    </a:p>
                  </a:txBody>
                  <a:tcPr marL="3283" marR="3283" marT="328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Код раздела</a:t>
                      </a:r>
                    </a:p>
                  </a:txBody>
                  <a:tcPr marL="3283" marR="3283" marT="328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Код подраздела</a:t>
                      </a:r>
                    </a:p>
                  </a:txBody>
                  <a:tcPr marL="3283" marR="3283" marT="328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2023 год сумма в (тысяч рублей)</a:t>
                      </a:r>
                    </a:p>
                  </a:txBody>
                  <a:tcPr marL="3283" marR="3283" marT="328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2024 год сумма в (тысяч рублей)</a:t>
                      </a:r>
                    </a:p>
                  </a:txBody>
                  <a:tcPr marL="3283" marR="3283" marT="328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2025 год сумма в (тысяч рублей)</a:t>
                      </a:r>
                    </a:p>
                  </a:txBody>
                  <a:tcPr marL="3283" marR="3283" marT="328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0100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27 243,4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26 723,9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26 723,9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0102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2 228,9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2 353,5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2 353,5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местного самоуправления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0103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1 445,5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1 392,4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1 392,4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4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Times New Roman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0104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18 703,4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19 351,6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19 351,6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0106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413,3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0111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1 000,0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0113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3 452,3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2 626,4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2 626,4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0200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599,1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619,8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0203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599,1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619,8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0300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1 185,3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3 780,0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9 380,0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Гражданская оборона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0309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120,0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2 820,0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8 420,0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0310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965,3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860,0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860,0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0314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0400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18 605,3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13 801,1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14 151,1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0409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17 305,3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12 501,1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12 851,1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0412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1 300,0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1 300,0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1 300,0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0500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42 620,6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38 693,5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40 945,3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0501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4 099,7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4 050,2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3 999,7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0502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5 253,7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2 594,5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6 296,8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9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0503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18 492,7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17 195,9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15 795,9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0505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14 774,5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14 852,9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14 852,9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0600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1 050,0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504,0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0605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1 050,0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504,0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0700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219,4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80,0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80,0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3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0705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50,0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80,0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80,0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Молодежная политика 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0707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169,4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Культура, кинематография 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0800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44 523,5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55 108,0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44 239,3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Культура 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0801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42 322,8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52 938,3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42 057,6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Другие вопросы в области культуры, кинематографии 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0804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2 200,7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2 169,7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2 181,7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1000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3 224,0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3 411,8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3 411,8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1001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3 224,0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3 411,8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3 411,8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1100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318,0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Массовый  спорт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1102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318,0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400,0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76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1300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200,0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1301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200,0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3283" marR="3283" marT="3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3283" marR="3283" marT="32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83" marR="3283" marT="32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138 738,6</a:t>
                      </a:r>
                    </a:p>
                  </a:txBody>
                  <a:tcPr marL="3283" marR="3283" marT="32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143 668,1</a:t>
                      </a:r>
                    </a:p>
                  </a:txBody>
                  <a:tcPr marL="3283" marR="3283" marT="32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139 835,4</a:t>
                      </a:r>
                    </a:p>
                  </a:txBody>
                  <a:tcPr marL="3283" marR="3283" marT="32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Прямоугольник 8"/>
          <p:cNvSpPr>
            <a:spLocks noChangeArrowheads="1"/>
          </p:cNvSpPr>
          <p:nvPr/>
        </p:nvSpPr>
        <p:spPr bwMode="auto">
          <a:xfrm>
            <a:off x="1187625" y="260648"/>
            <a:ext cx="756084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1F497D"/>
                </a:solidFill>
              </a:rPr>
              <a:t>ОСНОВНЫЕ ПОНЯТИЯ</a:t>
            </a:r>
          </a:p>
        </p:txBody>
      </p:sp>
      <p:sp>
        <p:nvSpPr>
          <p:cNvPr id="10246" name="Прямоугольник 9"/>
          <p:cNvSpPr>
            <a:spLocks noChangeArrowheads="1"/>
          </p:cNvSpPr>
          <p:nvPr/>
        </p:nvSpPr>
        <p:spPr bwMode="auto">
          <a:xfrm>
            <a:off x="3995936" y="870051"/>
            <a:ext cx="50720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altLang="ru-RU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– это план доходов и расходов на определенный период. </a:t>
            </a:r>
            <a:endParaRPr lang="ru-RU" altLang="ru-RU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Прямоугольник 9"/>
          <p:cNvSpPr>
            <a:spLocks noChangeArrowheads="1"/>
          </p:cNvSpPr>
          <p:nvPr/>
        </p:nvSpPr>
        <p:spPr bwMode="auto">
          <a:xfrm>
            <a:off x="1115616" y="3429000"/>
            <a:ext cx="4599384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altLang="ru-RU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– это поступающие </a:t>
            </a:r>
          </a:p>
          <a:p>
            <a:pPr algn="just" eaLnBrk="1" hangingPunct="1"/>
            <a:r>
              <a:rPr lang="ru-RU" altLang="ru-RU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 бюджет денежные средства</a:t>
            </a:r>
            <a:endParaRPr lang="ru-RU" altLang="ru-RU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Прямоугольник 9"/>
          <p:cNvSpPr>
            <a:spLocks noChangeArrowheads="1"/>
          </p:cNvSpPr>
          <p:nvPr/>
        </p:nvSpPr>
        <p:spPr bwMode="auto">
          <a:xfrm>
            <a:off x="4572000" y="5000625"/>
            <a:ext cx="4286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altLang="ru-RU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– это выплачиваемые из бюджета денежные средства</a:t>
            </a:r>
            <a:endParaRPr lang="ru-RU" altLang="ru-RU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AutoShape 12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250" name="AutoShape 14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pic>
        <p:nvPicPr>
          <p:cNvPr id="10251" name="Picture 16" descr="http://makovka777.ru/wp-content/uploads/2012/04/ehkonomim-byudzh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5" y="646442"/>
            <a:ext cx="2786063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AutoShape 18" descr="data:image/jpeg;base64,/9j/4AAQSkZJRgABAQAAAQABAAD/2wCEAAkGBxQTEhQUExIWFhUXFxQYFxcYGBgdGBgcFxQXFxgYFxcYHCggGBolHBQUITEhJSkrLi4uFx8zODMsNygtLisBCgoKDg0OGxAQGiwkHCQsLCwsLSwsLCwsLCwsLCwsLCwsLCwsLCwsLCwsLCwsLCwsLCwsLCwsLCwsLCwsLCwsLP/AABEIAMABAAMBIgACEQEDEQH/xAAcAAABBQEBAQAAAAAAAAAAAAAGAAIDBAUHAQj/xAA9EAABAwIEAwYDBgUEAgMAAAABAAIDBBEFEiExBkFREyJhcYGRMkKhFFKxwdHhByNikvAzQ3KCFfEWU7L/xAAaAQACAwEBAAAAAAAAAAAAAAAAAQIEBQMG/8QAJxEAAgIBBAEEAgMBAAAAAAAAAAECEQMEEiExBRMiQVFhoTLh8JH/2gAMAwEAAhEDEQA/AO4pJJIASSSSAEkkkgBJJJIASSSV0AJJJeF1kAeqKW+4TpJLalePfppqgBkEt9FOoYXAi4ClBQB6kkkgBJJJIASSSSAEkkkgBJJJIAS8XqoY3V9lDI8bhpt58km6VjSt0CHE+K9tKYm/BGdT9536BZDxYJlEwga7p879Fj5Jucm2el02FY4pAtjzXRHtGbfMPzVSHFA4XWpiZuCDsgKObs3uZ0Oigo2uCxKbg+T6ySWc/Eug9/0VeXEHdfyW3Z5KjXLwNyon1bRzQ9NiAFtSb7WTWTE7iw6kosKN+OvaTbZWSULipbewN/LWyvQ1Ru0E7aXSsdGy99t0nvsLqnVVcVrF491CcWYABYnloE7DazQimzC6bHKcxB8x5LIgxRxvkhd/25+KcyWpfrlazTVFj2mjPmDgR7L2pc22rgFkzYZM/UzuaOjVHHwpFfvl7/8Ak4/gjkdR+WXJ8cp2DvytvzAN/wAFSZxK22WKKSTpYW+pWhTYFCz4Y2j0V+OEDb6I5C4IwG1Fa++WFkYPNxv9Ar+FUs7XEzTB9+QbYBall6ihOV/B6kkkmQEkkkgBJJJIASSSSAEkkkgBIb40m7jWfeNz5BEaC+Jpc0pv8osFw1EtsGWtHj35UYZcs2smU9XLZZMj7lZNnp4Ror1L7oLx2if2oLGk33sF0mlpGgXdqVI2UA6AKeNuLsrZ5qXCCvC8UZPG2SM3afoeYPin1T2uGUtLvBYeAYDDQtdaRxzb5jpp4cl7iXFUEQ1d9VrnmWbjQ61hZg9yvZGMGrz/AHLmmJfxJvpE0u8tvdDlRj9XMfiyD1JTCzsFVj8MY3H4BMpcfDnWc0AHnf8Ay64vJAf915J8Tda2BY/kPZSG7dg7p5oVCs7lRZOYBB2K0HVULObdL7boBwXGMtmuN2nY9P2Rjh1U1vIFp59EdMZYixVjj3GyO8mkD6qQ1Ep+GD+51vwU1I8BxZc9Rfa3griYmZPa1GcNcY2AjSwLvqbKcUL7gmZ5trYWAPmFZqWEjumxGylZtrumIrl5GriAOnNSkXUc7Be+XNdKJx+YWPRBIla5ekKM6eXNMq6kRtzOBPLQXPsECLAFk5Zja97vggd5uICko3TkkyhgbyDSSR5koEX0kkkAJJJJACSSSQAkkkkARVEmVpd0F1znE6m5JPMo5x+oayB5cbC1vU7LmmIEk5Wi5Wdrp00jY8VBO5MqTXebDf8ABIUrY9SczuvIeSvCn7GPX4nHUrLrJtFUhH5Zo581ukezVeirmo2WdLNey9DlMrmBU4zVT7uyA9N/cqmaBt7yOufE3K04mOAubHyULoi1+YDM0/Rap5tsa1rAwlguRupqUHLnLhbooSSxxeW2adLKyKdgsfl38ECskcwHvAAqhVU5N3lot0V2igc6Q9m0lp30sPS63KXhl8mlyB0aNfUpqLHRkYHipjIY8kxu+F3TwPgujYLiJZYO1afosynwSCAAPcAfujvP9gteCJ27IhGNO/Ke96MUiatdhdTVmQXPw+PJa0UocLtdcHayBTG0XdM58mW1ydGi/MN5rfw+qygFli0i4A29EU0uRKSfCN7MvQVUhqM1re3NTlMkPeARZRx0rQbi9+Zul5lOHqgDx98wFhlsbm+t/JePgJFi4+ie1MmqGN+JwHqEBySsFglmusybHIW8yfIfmVhV3HUcbi1sZNv6hZK0iccUpdIMGOT1zuLjid7xkg7t9QA5xI6bbroEEmZoPUDQ7oTsU8codkiSSSZASSS8KAFdeEqCpq2M+JwH4rGrMcJBDBYbXKq5tZixcSfP18nXHgnk6QLcZYqaibso9WxnlsXc1NhlLlZmf8SZJPHHpp6J9TPp7LJxaj18jbNyGJ44KKMjiCTVgHj+Sw6i5BWljhJDT0v9VnDorM2LbRRdCpY4LKwAvCocj4BsUrR8R0HU6JYZGS5zQC5vIomhwUOGYtuOrtAtKjpWnRgMh6MHdH/ZbO1fJ5zaDbMGe/ul1h0AuVuUvDrI2gvs0Dm46+yI6TBpTu5sI00YLu/uKg4kp/ssBkhhMklxd7u84C+9jumq6Q2qV0Q0sTbfy4nSf1O7jP1Ks1Ebm/6z3BvNkYyt/uOrkJH+IcrxkZAHO2uT+2ib2FbWutLM2MfdFyT5BdNiX8mVXnnJeyIYYsexpe1oow4m1yLZrDc67oRP8QKggtbThzti5wOnncaK7SUNVTx5IHSFmrtRrode7y2KsZxiEEkId2UwAJIFw7xI6KKnt6R0nic6bdfhGFVSVtWQJJQ0GwDW67rdjhqaOHKJ+4x2lzcknlbl5IFqIa6kOUxl3Qi5af0TYW1sws6UQi/eYL39QlKTl2Tx4oY37Tr3DPEYqCWEZZWgHQ7ja46eSKY8Qygkgny5+647wnws5jzIyo1DC5zydtNNPE6LRpeI56V/852dh1ILgbeIcPwUDsGNdx6GEtFO64++bJsXFc81gyF4J3ytuB6kbLRpZGPyyhrXXAIJAOh5LepKtrtAA3wSV/Z13wriIOPoquTd5A8b6aqSn4WfmJdKbHp+yKgkU9pH1ZfBhf8AxaEjvjNpZWaXh2mj+GFvqL/itRIp0R9SX2VWsDdALW6ABTMelK3npf8ALmFX7UN1JAHiUNpK2KnIukpErHmxoDRozePJY1dizj8TrDoNFnZ/J4sfXLLOLR5JvqgjqsVjZzzHoFjVmMvOxDB9fdDdTi4GjR6qrBTz1B7jSR15e6x8vkNRne2H6/1mlj0OPH7p/sv1eKtH9R/zmsSvxo2OuUf5zRbhvBHOd9/6W/meat8U8PQ/Y5GMja3Y7a6Hqp4/F5ZLdkdIHrsMWowVnHa7iE7RsLz15e6OaGpE0TX/ADWGYIexCnbGLACyH3Ys+IksNvDkrOPFHHxFF2V9sN8QALSOqxXgjdYzeNT88Vz1BUw4lZLezCLC67tNnCTRfzlRulWOcdF9Gn3TH40baNSaZzs61Bw/He8hdIertvYaLVY1rRoAAPQBDWJcSyXywwOuRcOfpp94Da3isp/EM0sUlOXRmVwIY/dhvyPj0K1jCCqtx2KNpPefbQ5RoPM7BZmJVNQ8lpcyBhAIdfMDm2BeNt1y6i4xqaIuilYRpYscbbbEHYp7+Jq2tNoYHO2Gbcd3a+zdE0hWbmLOdIx1O17Q/N3Xlo75HI2/EIVOO1dKckkZzA6Xv9CBqET4B/D+pke2WecDvaBp572zch5BGFREQQJGbbXHTS4PNAkjntO7FKxoIPZMsQCSRcE3PiUV8J8CPgc2Y1GaQ3tyb66n6rKqq6ppHlzh2kTjo4fD5EfKQnjjgk2hiLnHbW/sANUBQYmoLXFso2Ot+SCeLOF52ymencZGu1y/MPI8x4KdmH11Y8CQ9kHHY2zH0/VE9JBJTxBgc57R8xBN/cbJUxnKnYjXXLWxlo2Li2393KykZw9NIbzTXJ2awdfHZdMxig+1wPjY7s5PAXBty8lzKrkqqMlskZ8DqWHyI2KAC6KGop4Q3tTG1vwtL++70H5op4T4n7Zwil0ltcEfMBvp1C4+yvrJ/giyj7xFvq79Fo4Rh0kMglfKXPBuAL29TuUUCZ9C02IkaO1H1WlHIHC4tZcXw7iuq7X/AO651ZbXf5bahdBp8Rc0Mdkc0uF8rrXHgQoTyxxxcpPhEowc3SCrMq9TWsZ8RQ/U4y8jcNHgsSoxIDxPX91kajzMFxjRfw+PnL+QS1OOE/ALeJWJV4kN3EkrHdUySGzQT4BXaTAnO1kdlHQan3WY8mp1b4t/pGhHBhwK5f2VanFHHQaKxRYDPNqRlHV35BEVBRMi/wBKIX+8dXe5WrSF4N3G/h+i0MHhl3mf/Ctl8i0qxqjOw3hKJmr/AOY7x29kQRxBosAAPBescCLhOWziwY8aqEUjKyZZ5HcnZ4sHi+qyxZebj9FvXQRxlKe1tya0W9d/wS1EtuNnbR49+ZIA+IZNLBA9YdSi/FySheriWZF8nopqlRjOarjH9nCXH5jYeidFRuc4NaLucQGjqSbBan8TsO+zzQUw/wBqCMOPVzu84+6tQW4zs0tvAMMnJKuRXVfDqe62xTWGyhNpOh44Nqy/jPH4kAYxpcLNAYAQ3ujQjNc38lHhfD+IVjmuydk3cXG3iG7uPnZbeF/ZqWR0LYsjmm2Zw73oTyRD/wCZjiLXmVvdIIGbp4BadowxPhje1rZmNkygAucBc23KH8RxSWjlsYwID8Bb8FvHSwOqWIcVtc4iFhc4k+lydhzWjgZlLXipaCxwFmHUg8z4ckmMibxxHGLtzXcLEaWPgb6FVTi1bWkCGIhuwJ28gTp7K3iWGQQRmaGDMQe8N8vja2ylw/iKOQXzhpHU/geSQFrCcPkp2vbJIJC61xa7WEdPFQYu17Y81LGzMDd4HxEdW/olWcasYHDPnLhYm99PLYeaxafEamcjsWZRe4cb28deaALVBxey15AWub0336cipKzjt8hc2FjnudoTbV3S9tStarw+nmIMsTc2l3DTX0WLFjDKeR0Ri7IX7tuY635oAnwagrXSiZ5LA03ytFzbmLDQBEgr2vP8xoynmOXms2PH447O7YADax2v0B2WHjPGjHuAijubACw3tzI5lNgP4uwirE7ZIGdrGQA0MHeaOhHMImwPgR72tfUnLe5Mbd/VyrcHY48QuEvdcDca62/Jar8ZMlmB9gL2A0uCue/mi09O1j3roIm0lLSN7jBfazN7+J3WVile97MzWAZDa1yTa2qHMV4wgpf5bnXfvlA39ULYnx52jdJA0cw3f1XPPiWaDg+mc8WT05KXyEz69rnta6QAuNhcrepcDaNZHX8BsuHTYuZXFkLC9x8Lldy4ZfMaaLt2hsga0EDXYWBPjZUsHicOPmXuf5LeXyOWfC4CekwpgGlgPBXIqZg2F/ILCiq+z72luh2RA2a4HeG2wWpFKKqPBRlKT7Y2eEkd0AEdTv4aKrG0nVgvc/EfAaX8dx6eKvNPRpPmoKuoLRe4HLrY8ifBNkeSeBhbfYA208easBYRqSHd9wPLL6LQpJvkJ1tdviPJCFRccEL8YUBeBI0XIuD+qKLqKUXUMkFKLR0w5HjmpI4fiESwp6ck2AJJ2A3PkF3Gs4ZppTctIP8ASbKfDMBp4DeOMB33jqfdUlpXf4NWXkYtcLkFv4e8D9gRUVA/m/Iz7l+Z6uKFP4yYSftYltpIwWPi3QrtBesDjPBBVwZR8bO8zztqPVWfTShSM71pSybpHCMIwknUBbstLZuy1sAh/kuaRZ8biHDn6qOuaLFUJo3MFNKjaxHDaavYxwIzlt2kHvj0QnX8KRwOa6eYuBNg3a/qqH2WWMNm1Zr3CTZx/wCI3IRvhdXFiNOWSgZ2/EOY/qaeV1rUebKtFSxsbaJoAI3G/qVr43i8HeL22+442aW6DS3zDdCGIcN1kV2wvzt5HNlIHj1VSj4TLjeomLnc2Nvp5uP5IsKJqjikNdlhYZHdOovrpyHmtOs4Up5yHMcYnuAJaNr9LbLQwigp4gW5C29rObbTxdfVyVbF2Z1cCBrmB0I5HwQAPYfR0cMro7ZnsNi5/XwB280W005bbXKLgkjp59EOT09PXvLA/LUNbdrx8w21HNZs/Cld8LpWhg3dmNreSQBRxHjdO173B9ySTYAfh+qycKqo68ujkivGBdsn3T0BUeG8LQMAdI7tneOjfbn6ohbLGGO1LSLZWtaMvqeSABXFuEIIWPmfO4saNG2Htca2WRS10Qb/AC2Adbbn1RlPUgA5rZSNQdj4WQpWcE9s3t6CQAEm8Z2B6A8kAMxLiJjWEQwnMRqSe60+mrvMkIPgxueOVshlN2uBA/K3jsiWn4FrZP8AVkaweZcfYWRBgvAkMTgXDORzd+iTonGU6q+DcqqCHEadr3xkBwuLizmofov4YwB3ec5w6FdCiaAOgHssrE+JYYdL5ndB+iXIFjCcBhgb3GNaOZsPxXuJ8TwwC18xHsgPF+KZpeeRuvNDTJzI60YMhPPl+6LHQa/+fnrZmxRtIBcPa+t+i6/SuLWgaNAAHt4lc24Jw18IzSODSeQtf9UeUwB1DHOPInQe5/RCCjVbK08y7yUgJIsGADnfn7Ku3MBqWtH+cyvMzTzdJ7/hspCKM7shLe0bcAm9t2jy5hR0s4J7NpJdcWeRbK63Qa2PmtGohc9tgGstq07m/kNAoIHxhl3HLrYt2s7pYbpDNCkrA8HbM02cOh/QqXOsUVzX/wAyLdjddsr2X2BHMcloxy5gCL2Iv7pio9lNtV52yTnKhUks15fgovgdF/tEu2WZ9pS+0Jbh7QY44qGQTxPDbdqHCQ9Q0jKfPUrArW3C1/4lQl9M2Qf7ZJP/ABO/tZBmDYqHNLHnb4Seao6js1tHOlTBiL7XWOuxpA2zEn2zHU+QRdgeDSUPfLj2jxa5FgB/SN/dbdBUdlI1+UOA2HLa2nRRV1ZSx3eS8k65XEDU9SNXK25to64dBDFP3LcbeCY32n8uX4uTuvmh/F8JmpXl8V3xE3IOrmk7+YQ1/wCYc9+WnYXHlb8zyC6XRYkOzjbM7v5QHEfDfzUov7Kmu0q9S8S77OfVXFUpdljjBPqT7WUlPgNVUkGeTs2m1gdTr/Tew9Ub8Q07mRGSnY1x3NhqR4WQ9TYu2Vt81jzB/NdEzLao28L4ajpnuZC4duBY5r5nW1Ia4qpU1AlYYpLlrt+rehH1UEvF3ZgEyNc5o7rrAvb/ANkPR4jNUOy08ZNzq7l6lAh1THU0btf5sR2cNvXoVHHjksptDCSeup/JdE4Ywd0NO2OV+d2pPQX5BakNC1uwA8h+iBnO6Dg6onOaokLR90an35I/wrCo4IxHG0NaPr5lW5nsjF3uDR47+yGMX43jZ3YW5j1SAIpoWgXcQ0dShjFOJoIbhg7R30QfiuNyzXdJJYeeixY5zIcsLC89eSKJJs2cV4jmmvd2RvQFDf2/O7LC3tHdb6BE+GcDyTEOndcdLaeyLDwxDTsY7LlOYWytN3dW3G2iVjSAfC+C5pyHTvsOQtp7FH+B8KwxbBzz4An/APO26LcPwqMAFrQQRcG1/wAVqthAH+WToL+jHpaMt+GIN8yB+FytFlO47v8A7QB9TdTiRuwN/Aar0Ocdme5TENZTNHK56nU+5UrnW8FC+/zSAeDf8KaIxyYT4u/dAz37SPlufL9dlVnpi52Y5Wi2t9b22OlrEa+6tua7m4NHh+6iyt5Au8d/x0SApT1kUYuTmsLi9rDpYbcvol9vOjj8NyHDm030N/mChqadzT8Ldfg8Nb5L7dSPVQMkyuu5wdckZeoPI38rnzSJm8myMuLFU8Ply5WE91wvGfD7p8lpZUyL4BWva6J1jqDsVE2pRNXUbZGlrv8A0gitidC8sd6HkR1XGaa5OkakaMkgcCCAQdCDsQd7rmnEfCjoCXwgvi3LfmZ+oRy2oTZplBpSR0i3Fg3ifCdWwZIZA5m4zEhw/VZkXCYab1Epe77o0F/PmutzRgg30HVczxKjko3nNeWncTZw3Z5rrKNdFvR6rfLbkfAQ0eDRxMY5hYGEMcQRlDgT8IdzOiq4s+MyOzTlwF7RtbqOgve3qhXE+I2Wa0uLgwWYB0Oq8w+irKvSOPsoz8zrj2G5Ue+i+5Qw+6cuQv4Yx0Bwge4EuJy66jwVvG+D4piXNJjcdy3n6JcLcHx0x7QkyS/fd+Q5IsDNPDqukVRharJHJlco9MBcL/h9Aw3eXSH+rb2CMKPDmsADWgAcgNFUxTiCCAd52Z3Qbfug/FeOZZe7EMjfD9lMrB7W4hDALySAW5A6oRxTjw6tgZbxQJW14BvK+56XufRNgp6mo/0Y8g07zv8ANEh0W8SxV79ZpPcqlT9pKbQRk/1OGnsiHDOCGkF0jw490XF3kE7aDRdEw3Cg0WZA46bmzR56oJbTnuE/w+MhDqiQuP3eXoEfYHwpFCO4z7o/H9URUtJJcXaxo56km/hoFaZQG1nSE3BGlhuBsnQWVYKC3JWoqEB2bnr7FWoog0AA3t13T3A20TohZnNpWx6ZyBc2aPc25qYRN5MJ8T+6oYlljcJDK9zxYNZu2/MWaLi40uVpsdmAdnFiLi3Q+JQMQa7+lo8NUwtbzcXH/Oid3fF3uU8F3JoHmfyCAGNFvhZ76fuvHg/M63lp+Kc8fef+SjaW/K0u8f3KQxgDeTS4/wCdV6Q7waPf6p5LjzA8tSqj5mXtcvPQa/QaIGMqIWPBa67r9NSD1HJZ3Zm5uwZwdee4+PwByrWLpDo1oYOrtT/aP1VSupALPc+7m7A6Ajm3KEiSKkchsQ6xLra8mkc79NvZaeG1ZfdrxaRnxDkejh4FVqWivYtaRp8T9wPBo333K0oKUNJdu47uO+n4BCEyQhYfFscRi/mOyuHwHnfpbonY1xEyIWbZz/oP1K5/ieJPe7M92W/M/F5AbNRJqiWOLs9inKkc+6zYptVda5VC00HLAydokab7XamvgaRlyi3Tl7Ifjc+lfmY4OHO2ykquM4ebcp6WVwoW0TwcN0zH5mwRhx55Rf8AZapjDRdxAHj+iCsQ460tG3XqhfFselk1kkyjpfRFA5X2dCxXi6CG4b33IMxXiyefZ2VvQFB5xMONoml568lq4bw1U1Dh2gcG3FxsNUgXJTmr2A2uXu5gan1/dWKLCqypIDWiJnnd34aLo2B8DRRC5aNNyUYUdBGwDUDQbI5A55gH8NmtOZ73Emx0Gv8AcdSj+i4biAsWAi4NiL6jnbmteAAg5Gm42uLAqdrZCDYBugI52N9R7WUqCxtNSBgs1oA02FvJWmsVaWC9wZCNc2+oHTyupIpWi4BJsdfXkgVk+XxSsoDUOPwsProoy55+YDfQC6dioueiaXi9rhVHx6guLtSB0A6fVWGUzRy8UgoUlx8IF7bnb1sqGHxlndkDXPN3AtHd1PeADiS3U39VqObfwWLXwtZd0MbjM63eAJ2BtmPS1wgaNW7j0H1UUrwPif6Xsq9M5j2Ne6QkEXsTYDqLDopGSMHwMLvIfmUAeNlHyRud42t9XJzmyO5tb5Xcfc2CfeQ/K1vmbpfYyfje4+A0H0QMqzRRj/Udm8HG4P8A1Gn0TxMbWZGbePdb7b/RW2QNbsAFXqK6Nm7ggdjOwefifbwYLfU7+ydFSNbqBr1Orv7jqh7FON4ItM4v7n6IWruMpZtIY3u8bWCi5RRLazoNbi0cYJLroKx7jPlmyjX/ADxQ87DK6fU9wH1PuVNT8AOOrzc+Oqg8jfCJqK+TAruJS64jG/Pn/nqskzPcbuBPmV0iHgtjRr+Css4YjHyrk02dFJICqF5LQtemaTyRNFgzW7AKb7ABySUCbyF6dmlo4NDY9BqhLFOGHOzOIDTfQDb1XS30chBzSBtzyA090yTDY8uV5zX1N/orVFKzh9Rgrho1wGo13O9r2VnD+BBIBI8Okuba++x9B6rscVFE2xjhvrva3nqrUcMl/hYBpb8/y9kUFoB8F4TyAZYGt233RLT4O8DWQDyC1fspGrpbX5aAJARju3Lr2vufJOhORVjp4mhwc8vzWuN+fhtqVZY4X7sXkdgnRS6dyG2vgNP8Cnc15A1A3v8AlZMQxpkN7hrRbTrfxTCwfPIdbbH8PdemAX78hPgTZeXjBNmEkdAkB4xzBqGk3bfa+l9voFI17tLR2F+ZsnZ3EDK22puDy9k5jX/MR5AfqgCtTRSgkyFrr9LgDpud1bAPgFGKQcyT5lTtaBoEwGGIHfVSJJj5QNyAgQ9eWWXXcQwRfHI0eoWO/jHPpBBJJ5NNvc2Ci5JdklFsJ2UzBs0DW+y9kmaNyEK5sQm2YyEdXkk+wsns4Ue//Xqnu8GjKPpqlv8Aoe37NWs4hgjHeePcLEn4yLtIIXyeIabe5C1qPhemj1EQJ6u1P1WsyBo2AHkEXIftQEvOIz7NbED1Nz7BMHBD5NZ6h7vAaD2R3lXmVR2/Y9wL0XB1NHtGCep1WpHh7G7NA9FouamEJqKQWyoYh0TDGrZCY5qYWUnRqJ0auuaoXNSaGmUnMTCxXHMUbmJUS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pic>
        <p:nvPicPr>
          <p:cNvPr id="10253" name="Picture 20" descr="http://www.elcode.ru/f/Operdost/2014/2(1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906" y="4509120"/>
            <a:ext cx="3252675" cy="17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6" descr="Картинки по запросу фото поступление доходо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7428" y="2276872"/>
            <a:ext cx="3221037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31009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кругленный прямоугольник 3"/>
          <p:cNvGrpSpPr>
            <a:grpSpLocks/>
          </p:cNvGrpSpPr>
          <p:nvPr/>
        </p:nvGrpSpPr>
        <p:grpSpPr bwMode="auto">
          <a:xfrm>
            <a:off x="1403648" y="66676"/>
            <a:ext cx="7545090" cy="738188"/>
            <a:chOff x="73" y="42"/>
            <a:chExt cx="5564" cy="538"/>
          </a:xfrm>
        </p:grpSpPr>
        <p:pic>
          <p:nvPicPr>
            <p:cNvPr id="18433" name="Скругленный прямоугольник 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4" name="Text Box 2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2400" b="1"/>
                <a:t>Доходы бюджета</a:t>
              </a:r>
              <a:endParaRPr lang="ru-RU" sz="2400" b="1" i="1"/>
            </a:p>
          </p:txBody>
        </p:sp>
      </p:grpSp>
      <p:sp>
        <p:nvSpPr>
          <p:cNvPr id="18437" name="TextBox 12"/>
          <p:cNvSpPr txBox="1">
            <a:spLocks noChangeArrowheads="1"/>
          </p:cNvSpPr>
          <p:nvPr/>
        </p:nvSpPr>
        <p:spPr bwMode="auto">
          <a:xfrm>
            <a:off x="3687251" y="981075"/>
            <a:ext cx="4339149" cy="83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sz="1600" dirty="0">
                <a:solidFill>
                  <a:srgbClr val="CC0000"/>
                </a:solidFill>
              </a:rPr>
              <a:t>Поступающие в бюджет денежные средства являются </a:t>
            </a:r>
          </a:p>
          <a:p>
            <a:pPr algn="ctr"/>
            <a:r>
              <a:rPr lang="ru-RU" sz="1600" b="1" dirty="0">
                <a:solidFill>
                  <a:srgbClr val="CC0000"/>
                </a:solidFill>
              </a:rPr>
              <a:t>ДОХОДАМИ БЮДЖЕТА</a:t>
            </a:r>
            <a:endParaRPr lang="ru-RU" sz="1600" dirty="0">
              <a:solidFill>
                <a:srgbClr val="CC0000"/>
              </a:solidFill>
            </a:endParaRPr>
          </a:p>
        </p:txBody>
      </p:sp>
      <p:sp>
        <p:nvSpPr>
          <p:cNvPr id="14" name="Стрелка вниз 13"/>
          <p:cNvSpPr>
            <a:spLocks noChangeArrowheads="1"/>
          </p:cNvSpPr>
          <p:nvPr/>
        </p:nvSpPr>
        <p:spPr bwMode="auto">
          <a:xfrm rot="2358155">
            <a:off x="3812381" y="1915992"/>
            <a:ext cx="223837" cy="1025525"/>
          </a:xfrm>
          <a:prstGeom prst="downArrow">
            <a:avLst>
              <a:gd name="adj1" fmla="val 50000"/>
              <a:gd name="adj2" fmla="val 63378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Стрелка вниз 14"/>
          <p:cNvSpPr>
            <a:spLocks noChangeArrowheads="1"/>
          </p:cNvSpPr>
          <p:nvPr/>
        </p:nvSpPr>
        <p:spPr bwMode="auto">
          <a:xfrm rot="-2353301">
            <a:off x="7225176" y="1915717"/>
            <a:ext cx="223838" cy="1006475"/>
          </a:xfrm>
          <a:prstGeom prst="downArrow">
            <a:avLst>
              <a:gd name="adj1" fmla="val 50000"/>
              <a:gd name="adj2" fmla="val 50106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Стрелка вниз 15"/>
          <p:cNvSpPr>
            <a:spLocks noChangeArrowheads="1"/>
          </p:cNvSpPr>
          <p:nvPr/>
        </p:nvSpPr>
        <p:spPr bwMode="auto">
          <a:xfrm>
            <a:off x="5508104" y="1959801"/>
            <a:ext cx="223838" cy="936625"/>
          </a:xfrm>
          <a:prstGeom prst="downArrow">
            <a:avLst>
              <a:gd name="adj1" fmla="val 50000"/>
              <a:gd name="adj2" fmla="val 72084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1187450" y="2997200"/>
            <a:ext cx="2232025" cy="3384550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round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ru-RU" sz="1400" b="1">
                <a:solidFill>
                  <a:srgbClr val="CC0000"/>
                </a:solidFill>
                <a:latin typeface="Constantia" pitchFamily="18" charset="0"/>
              </a:rPr>
              <a:t>НАЛОГИ</a:t>
            </a:r>
            <a:r>
              <a:rPr lang="ru-RU" sz="1400">
                <a:latin typeface="Constantia" pitchFamily="18" charset="0"/>
              </a:rPr>
              <a:t> – часть доходов граждан и организаций, которые они обязаны заплатить государству 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924300" y="2997200"/>
            <a:ext cx="2303463" cy="3384550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round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ru-RU" sz="1400" b="1">
                <a:solidFill>
                  <a:srgbClr val="CC0000"/>
                </a:solidFill>
                <a:latin typeface="Constantia" pitchFamily="18" charset="0"/>
              </a:rPr>
              <a:t>НЕНАЛОГОВЫЕ ДОХОДЫ</a:t>
            </a:r>
            <a:r>
              <a:rPr lang="ru-RU" sz="1400" b="1">
                <a:latin typeface="Constantia" pitchFamily="18" charset="0"/>
              </a:rPr>
              <a:t> </a:t>
            </a:r>
            <a:r>
              <a:rPr lang="ru-RU" sz="1400">
                <a:latin typeface="Constantia" pitchFamily="18" charset="0"/>
              </a:rPr>
              <a:t>– платежи в виде штрафов, санкций за нарушение законодательства, платежи за пользование имуществом государства, средства самообложения граждан</a:t>
            </a:r>
          </a:p>
        </p:txBody>
      </p: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6588125" y="3068638"/>
            <a:ext cx="2303463" cy="3313112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 algn="ctr">
            <a:solidFill>
              <a:srgbClr val="B07E00"/>
            </a:solidFill>
            <a:round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ru-RU" sz="1400" b="1">
                <a:solidFill>
                  <a:srgbClr val="CC0000"/>
                </a:solidFill>
                <a:latin typeface="Constantia" pitchFamily="18" charset="0"/>
              </a:rPr>
              <a:t>БЕЗВОЗМЕЗДНЫЕ ПОСТУПЛЕНИЯ</a:t>
            </a:r>
            <a:r>
              <a:rPr lang="ru-RU" sz="1400" b="1">
                <a:latin typeface="Constantia" pitchFamily="18" charset="0"/>
              </a:rPr>
              <a:t> </a:t>
            </a:r>
            <a:r>
              <a:rPr lang="ru-RU" sz="1400">
                <a:latin typeface="Constantia" pitchFamily="18" charset="0"/>
              </a:rPr>
              <a:t>– средства, которые поступают в бюджет безвозмездно (денежные средства, поступающие из вышестоящего бюджета (например, дотация из областного бюджета), а также безвозмездные перечисления от физических и юридических лиц) </a:t>
            </a:r>
          </a:p>
        </p:txBody>
      </p:sp>
      <p:pic>
        <p:nvPicPr>
          <p:cNvPr id="18466" name="Picture 34" descr="imagesCAXB4YM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0965" y="1183250"/>
            <a:ext cx="2338510" cy="158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кругленный прямоугольник 3"/>
          <p:cNvGrpSpPr>
            <a:grpSpLocks/>
          </p:cNvGrpSpPr>
          <p:nvPr/>
        </p:nvGrpSpPr>
        <p:grpSpPr bwMode="auto">
          <a:xfrm>
            <a:off x="1331640" y="260648"/>
            <a:ext cx="7533943" cy="504527"/>
            <a:chOff x="73" y="42"/>
            <a:chExt cx="5564" cy="538"/>
          </a:xfrm>
        </p:grpSpPr>
        <p:pic>
          <p:nvPicPr>
            <p:cNvPr id="81925" name="Скругленный прямоугольник 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/>
                <a:t>Расходы бюджета</a:t>
              </a:r>
              <a:endParaRPr lang="ru-RU" i="1"/>
            </a:p>
          </p:txBody>
        </p:sp>
      </p:grp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79388" y="765175"/>
            <a:ext cx="8713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>
                <a:latin typeface="Arial" charset="0"/>
              </a:rPr>
              <a:t>Выплачиваемые из бюджета денежные средства называются </a:t>
            </a:r>
          </a:p>
          <a:p>
            <a:pPr algn="ctr"/>
            <a:r>
              <a:rPr lang="ru-RU" b="1">
                <a:latin typeface="Arial" charset="0"/>
              </a:rPr>
              <a:t>РАСХОДАМИ БЮДЖЕТА</a:t>
            </a:r>
          </a:p>
        </p:txBody>
      </p:sp>
      <p:sp>
        <p:nvSpPr>
          <p:cNvPr id="81929" name="Прямоугольник 29"/>
          <p:cNvSpPr>
            <a:spLocks noChangeArrowheads="1"/>
          </p:cNvSpPr>
          <p:nvPr/>
        </p:nvSpPr>
        <p:spPr bwMode="auto">
          <a:xfrm>
            <a:off x="971550" y="2636838"/>
            <a:ext cx="22320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>
                <a:latin typeface="Constantia" pitchFamily="18" charset="0"/>
              </a:rPr>
              <a:t>на культуру, </a:t>
            </a:r>
          </a:p>
          <a:p>
            <a:pPr algn="ctr"/>
            <a:r>
              <a:rPr lang="ru-RU" sz="1300" b="1">
                <a:latin typeface="Constantia" pitchFamily="18" charset="0"/>
              </a:rPr>
              <a:t>кинематографию</a:t>
            </a:r>
          </a:p>
        </p:txBody>
      </p:sp>
      <p:sp>
        <p:nvSpPr>
          <p:cNvPr id="81930" name="Прямоугольник 35"/>
          <p:cNvSpPr>
            <a:spLocks noChangeArrowheads="1"/>
          </p:cNvSpPr>
          <p:nvPr/>
        </p:nvSpPr>
        <p:spPr bwMode="auto">
          <a:xfrm>
            <a:off x="986446" y="4437112"/>
            <a:ext cx="2447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жилищно-коммунальное</a:t>
            </a:r>
            <a:r>
              <a:rPr lang="ru-RU" sz="1000" b="1" dirty="0">
                <a:latin typeface="Constantia" pitchFamily="18" charset="0"/>
              </a:rPr>
              <a:t> </a:t>
            </a:r>
            <a:r>
              <a:rPr lang="ru-RU" sz="1300" b="1" dirty="0">
                <a:latin typeface="Constantia" pitchFamily="18" charset="0"/>
              </a:rPr>
              <a:t>хозяйство</a:t>
            </a:r>
          </a:p>
        </p:txBody>
      </p:sp>
      <p:sp>
        <p:nvSpPr>
          <p:cNvPr id="81931" name="Прямоугольник 31"/>
          <p:cNvSpPr>
            <a:spLocks noChangeArrowheads="1"/>
          </p:cNvSpPr>
          <p:nvPr/>
        </p:nvSpPr>
        <p:spPr bwMode="auto">
          <a:xfrm>
            <a:off x="3563938" y="2636838"/>
            <a:ext cx="201612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национальную оборону</a:t>
            </a:r>
            <a:endParaRPr lang="ru-RU" sz="1300" b="1" dirty="0">
              <a:latin typeface="Constantia" pitchFamily="18" charset="0"/>
            </a:endParaRPr>
          </a:p>
        </p:txBody>
      </p:sp>
      <p:sp>
        <p:nvSpPr>
          <p:cNvPr id="81932" name="Прямоугольник 40"/>
          <p:cNvSpPr>
            <a:spLocks noChangeArrowheads="1"/>
          </p:cNvSpPr>
          <p:nvPr/>
        </p:nvSpPr>
        <p:spPr bwMode="auto">
          <a:xfrm>
            <a:off x="3635375" y="4365625"/>
            <a:ext cx="201612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национальную экономику</a:t>
            </a:r>
            <a:endParaRPr lang="ru-RU" sz="1300" b="1" dirty="0">
              <a:latin typeface="Constantia" pitchFamily="18" charset="0"/>
            </a:endParaRPr>
          </a:p>
        </p:txBody>
      </p:sp>
      <p:sp>
        <p:nvSpPr>
          <p:cNvPr id="81933" name="Прямоугольник 42"/>
          <p:cNvSpPr>
            <a:spLocks noChangeArrowheads="1"/>
          </p:cNvSpPr>
          <p:nvPr/>
        </p:nvSpPr>
        <p:spPr bwMode="auto">
          <a:xfrm>
            <a:off x="6084888" y="2708275"/>
            <a:ext cx="2015504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национальную безопасность</a:t>
            </a:r>
            <a:endParaRPr lang="ru-RU" sz="1300" b="1" dirty="0">
              <a:latin typeface="Constantia" pitchFamily="18" charset="0"/>
            </a:endParaRPr>
          </a:p>
        </p:txBody>
      </p:sp>
      <p:sp>
        <p:nvSpPr>
          <p:cNvPr id="81934" name="Прямоугольник 26"/>
          <p:cNvSpPr>
            <a:spLocks noChangeArrowheads="1"/>
          </p:cNvSpPr>
          <p:nvPr/>
        </p:nvSpPr>
        <p:spPr bwMode="auto">
          <a:xfrm>
            <a:off x="6084888" y="4451937"/>
            <a:ext cx="2087562" cy="47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/>
          <a:p>
            <a:pPr algn="ctr"/>
            <a:r>
              <a:rPr lang="ru-RU" sz="1200" b="1" dirty="0">
                <a:latin typeface="Constantia" pitchFamily="18" charset="0"/>
              </a:rPr>
              <a:t>на общегосударственные вопросы</a:t>
            </a:r>
            <a:r>
              <a:rPr lang="ru-RU" sz="1300" b="1" dirty="0">
                <a:latin typeface="Constantia" pitchFamily="18" charset="0"/>
              </a:rPr>
              <a:t> </a:t>
            </a:r>
          </a:p>
        </p:txBody>
      </p:sp>
      <p:sp>
        <p:nvSpPr>
          <p:cNvPr id="81935" name="Прямоугольник 28"/>
          <p:cNvSpPr>
            <a:spLocks noChangeArrowheads="1"/>
          </p:cNvSpPr>
          <p:nvPr/>
        </p:nvSpPr>
        <p:spPr bwMode="auto">
          <a:xfrm>
            <a:off x="3664109" y="6204198"/>
            <a:ext cx="2160588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algn="ctr"/>
            <a:r>
              <a:rPr lang="ru-RU" sz="1300" b="1" dirty="0">
                <a:latin typeface="Constantia" pitchFamily="18" charset="0"/>
              </a:rPr>
              <a:t>на </a:t>
            </a:r>
            <a:r>
              <a:rPr lang="ru-RU" sz="1300" b="1" dirty="0" smtClean="0">
                <a:latin typeface="Constantia" pitchFamily="18" charset="0"/>
              </a:rPr>
              <a:t>социальную политику</a:t>
            </a:r>
            <a:endParaRPr lang="ru-RU" sz="1300" b="1" dirty="0">
              <a:latin typeface="Constantia" pitchFamily="18" charset="0"/>
            </a:endParaRPr>
          </a:p>
        </p:txBody>
      </p:sp>
      <p:pic>
        <p:nvPicPr>
          <p:cNvPr id="81939" name="Picture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73225" y="1412875"/>
            <a:ext cx="2016125" cy="115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0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664109" y="1412875"/>
            <a:ext cx="1915954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1" name="Picture 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232099" y="1412875"/>
            <a:ext cx="1793139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2" name="Picture 22" descr="жкх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4425" y="3141663"/>
            <a:ext cx="2089150" cy="123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3" name="Picture 2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664109" y="3141663"/>
            <a:ext cx="1915954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4" name="Picture 24" descr="очки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226387"/>
            <a:ext cx="2087562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6" name="Picture 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664109" y="4929610"/>
            <a:ext cx="2065125" cy="115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1\Desktop\iMRR3Z6MC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71538" y="5000636"/>
            <a:ext cx="2071702" cy="1357322"/>
          </a:xfrm>
          <a:prstGeom prst="rect">
            <a:avLst/>
          </a:prstGeom>
          <a:noFill/>
        </p:spPr>
      </p:pic>
      <p:pic>
        <p:nvPicPr>
          <p:cNvPr id="21" name="Picture 1" descr="C:\Users\1\Desktop\iRIN2965Q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00760" y="4929198"/>
            <a:ext cx="2214578" cy="1214446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1214414" y="6357958"/>
            <a:ext cx="20002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Constantia" pitchFamily="18" charset="0"/>
              </a:rPr>
              <a:t>на образование 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072199" y="6286520"/>
            <a:ext cx="228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Constantia" pitchFamily="18" charset="0"/>
              </a:rPr>
              <a:t>на</a:t>
            </a:r>
            <a:r>
              <a:rPr lang="ru-RU" b="1" dirty="0" smtClean="0">
                <a:latin typeface="Constantia" pitchFamily="18" charset="0"/>
              </a:rPr>
              <a:t> </a:t>
            </a:r>
            <a:r>
              <a:rPr lang="ru-RU" sz="1200" b="1" dirty="0" smtClean="0">
                <a:latin typeface="Constantia" pitchFamily="18" charset="0"/>
              </a:rPr>
              <a:t>спорт</a:t>
            </a:r>
            <a:endParaRPr lang="ru-RU" sz="12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Прямоугольник 9"/>
          <p:cNvSpPr>
            <a:spLocks noChangeArrowheads="1"/>
          </p:cNvSpPr>
          <p:nvPr/>
        </p:nvSpPr>
        <p:spPr bwMode="auto">
          <a:xfrm>
            <a:off x="1125677" y="2610148"/>
            <a:ext cx="47411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Дефицит бюджета   </a:t>
            </a:r>
          </a:p>
          <a:p>
            <a:pPr algn="ctr"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доходами)</a:t>
            </a:r>
          </a:p>
        </p:txBody>
      </p:sp>
      <p:sp>
        <p:nvSpPr>
          <p:cNvPr id="9" name="Овал 8"/>
          <p:cNvSpPr/>
          <p:nvPr/>
        </p:nvSpPr>
        <p:spPr>
          <a:xfrm>
            <a:off x="1500186" y="826369"/>
            <a:ext cx="3571875" cy="100910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РАСХОДЫ  &gt; ДОХОДЫ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3154042" y="1988840"/>
            <a:ext cx="28575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3" name="Picture 2" descr="Картинки по запросу фото дефицит бюдж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2214" y="961214"/>
            <a:ext cx="2744821" cy="181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1259632" y="4429125"/>
            <a:ext cx="4241056" cy="18081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дефицита, например использовать имеющиеся накопления (остатки на счетах) или привлекать кредиты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3154042" y="3643313"/>
            <a:ext cx="28575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6" name="AutoShape 6" descr="Картинки по запросу фото бан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5677" y="332656"/>
            <a:ext cx="7559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9274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1125677" y="980728"/>
            <a:ext cx="3779837" cy="107156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РАСХОДЫ </a:t>
            </a:r>
            <a:r>
              <a:rPr lang="ru-RU" sz="2000" b="1" dirty="0"/>
              <a:t> </a:t>
            </a:r>
            <a:r>
              <a:rPr lang="ru-RU" sz="3600" b="1" dirty="0"/>
              <a:t>&lt;</a:t>
            </a:r>
            <a:r>
              <a:rPr lang="ru-RU" b="1" dirty="0"/>
              <a:t>  ДОХОДЫ</a:t>
            </a:r>
          </a:p>
        </p:txBody>
      </p:sp>
      <p:sp>
        <p:nvSpPr>
          <p:cNvPr id="12295" name="Прямоугольник 9"/>
          <p:cNvSpPr>
            <a:spLocks noChangeArrowheads="1"/>
          </p:cNvSpPr>
          <p:nvPr/>
        </p:nvSpPr>
        <p:spPr bwMode="auto">
          <a:xfrm>
            <a:off x="1125677" y="2852936"/>
            <a:ext cx="409439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Профицит бюджета </a:t>
            </a:r>
          </a:p>
          <a:p>
            <a:pPr algn="ctr"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789558" y="2143126"/>
            <a:ext cx="285750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297" name="Picture 4" descr="Картинки по запросу фото профицит бюдж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80728"/>
            <a:ext cx="28956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1153078" y="4540449"/>
            <a:ext cx="4094395" cy="14509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 над расходами принимается решение как их использовать, например погашать долг, накапливать резервы или  увеличить расходы  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2856422" y="3776861"/>
            <a:ext cx="28575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300" name="Picture 13" descr="Картинки по запросу фото поступление доход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23654"/>
            <a:ext cx="2786062" cy="24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5677" y="332656"/>
            <a:ext cx="7559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1634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Прямоугольник 9"/>
          <p:cNvSpPr>
            <a:spLocks noChangeArrowheads="1"/>
          </p:cNvSpPr>
          <p:nvPr/>
        </p:nvSpPr>
        <p:spPr bwMode="auto">
          <a:xfrm>
            <a:off x="1125677" y="1196752"/>
            <a:ext cx="41606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Муниципальный долг  - </a:t>
            </a:r>
            <a:r>
              <a:rPr lang="ru-RU" alt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обязательства, возникающие из муниципальных заимствований</a:t>
            </a:r>
          </a:p>
        </p:txBody>
      </p:sp>
      <p:pic>
        <p:nvPicPr>
          <p:cNvPr id="13319" name="Picture 9" descr="http://vfmgiu.ru/files/112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80728"/>
            <a:ext cx="2958603" cy="220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Прямоугольник 9"/>
          <p:cNvSpPr>
            <a:spLocks noChangeArrowheads="1"/>
          </p:cNvSpPr>
          <p:nvPr/>
        </p:nvSpPr>
        <p:spPr bwMode="auto">
          <a:xfrm>
            <a:off x="4499992" y="4071938"/>
            <a:ext cx="4429696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Бюджетный процесс - </a:t>
            </a:r>
            <a:r>
              <a:rPr lang="ru-RU" alt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деятельность по подготовке проектов бюджетов, утверждению и исполнению бюджетов, контролю за их исполнением.</a:t>
            </a:r>
          </a:p>
        </p:txBody>
      </p:sp>
      <p:pic>
        <p:nvPicPr>
          <p:cNvPr id="13321" name="Picture 11" descr="http://www.fistech.ru/wp-content/uploads/2013/12/bp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01219"/>
            <a:ext cx="2786062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5677" y="332656"/>
            <a:ext cx="75596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2429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/>
          </p:cNvSpPr>
          <p:nvPr/>
        </p:nvSpPr>
        <p:spPr bwMode="auto">
          <a:xfrm>
            <a:off x="1171034" y="332656"/>
            <a:ext cx="7648401" cy="4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Составление проекта бюджета основывается на:</a:t>
            </a:r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 rot="16039123">
            <a:off x="2266432" y="60086"/>
            <a:ext cx="5185820" cy="6440952"/>
          </a:xfrm>
          <a:prstGeom prst="verticalScroll">
            <a:avLst>
              <a:gd name="adj" fmla="val 12519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993300"/>
            </a:solidFill>
            <a:round/>
            <a:headEnd/>
            <a:tailEnd/>
          </a:ln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3300"/>
              </a:solidFill>
              <a:latin typeface="Algerian" pitchFamily="82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 rot="-238128">
            <a:off x="3152399" y="1454456"/>
            <a:ext cx="3571875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endParaRPr lang="ru-RU" altLang="ru-RU" i="1" dirty="0"/>
          </a:p>
          <a:p>
            <a:r>
              <a:rPr lang="ru-RU" altLang="ru-RU" i="1" dirty="0"/>
              <a:t>Бюджетном послании и Указах Президента Российской Федерации</a:t>
            </a:r>
          </a:p>
          <a:p>
            <a:pPr algn="just"/>
            <a:endParaRPr lang="ru-RU" altLang="ru-RU" i="1" dirty="0"/>
          </a:p>
          <a:p>
            <a:r>
              <a:rPr lang="ru-RU" altLang="ru-RU" i="1" dirty="0"/>
              <a:t>Прогнозе Социально-экономического развития </a:t>
            </a:r>
            <a:r>
              <a:rPr lang="ru-RU" altLang="ru-RU" i="1" dirty="0" smtClean="0"/>
              <a:t>МО </a:t>
            </a:r>
            <a:r>
              <a:rPr lang="ru-RU" altLang="ru-RU" i="1" dirty="0" err="1" smtClean="0"/>
              <a:t>Мгинское</a:t>
            </a:r>
            <a:r>
              <a:rPr lang="ru-RU" altLang="ru-RU" i="1" dirty="0" smtClean="0"/>
              <a:t> городское поселение</a:t>
            </a:r>
            <a:endParaRPr lang="ru-RU" altLang="ru-RU" i="1" dirty="0"/>
          </a:p>
          <a:p>
            <a:pPr algn="just">
              <a:buFont typeface="Arial" charset="0"/>
              <a:buChar char="•"/>
            </a:pPr>
            <a:endParaRPr lang="ru-RU" altLang="ru-RU" i="1" dirty="0"/>
          </a:p>
          <a:p>
            <a:r>
              <a:rPr lang="ru-RU" altLang="ru-RU" i="1" dirty="0"/>
              <a:t>Основных направлениях бюджетной и налоговой политики</a:t>
            </a:r>
          </a:p>
          <a:p>
            <a:pPr algn="just"/>
            <a:endParaRPr lang="ru-RU" altLang="ru-RU" sz="1600" i="1" dirty="0"/>
          </a:p>
        </p:txBody>
      </p:sp>
    </p:spTree>
    <p:extLst>
      <p:ext uri="{BB962C8B-B14F-4D97-AF65-F5344CB8AC3E}">
        <p14:creationId xmlns:p14="http://schemas.microsoft.com/office/powerpoint/2010/main" xmlns="" val="1292269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15888" y="66675"/>
            <a:ext cx="8832850" cy="854075"/>
            <a:chOff x="73" y="42"/>
            <a:chExt cx="5564" cy="538"/>
          </a:xfrm>
        </p:grpSpPr>
        <p:pic>
          <p:nvPicPr>
            <p:cNvPr id="2055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839" y="139"/>
              <a:ext cx="474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3200" dirty="0"/>
                <a:t>Основные характеристики бюджета</a:t>
              </a:r>
            </a:p>
          </p:txBody>
        </p:sp>
      </p:grpSp>
      <p:sp>
        <p:nvSpPr>
          <p:cNvPr id="2060" name="TextBox 8"/>
          <p:cNvSpPr txBox="1">
            <a:spLocks noChangeArrowheads="1"/>
          </p:cNvSpPr>
          <p:nvPr/>
        </p:nvSpPr>
        <p:spPr bwMode="auto">
          <a:xfrm>
            <a:off x="6948488" y="23495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dirty="0" err="1"/>
              <a:t>тыс.руб</a:t>
            </a:r>
            <a:r>
              <a:rPr lang="ru-RU" dirty="0"/>
              <a:t>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619672" y="1340768"/>
          <a:ext cx="71287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5465</TotalTime>
  <Words>1332</Words>
  <Application>Microsoft Office PowerPoint</Application>
  <PresentationFormat>Экран (4:3)</PresentationFormat>
  <Paragraphs>479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МО Мгинское городское поселение Кировского муниципального района Ленинградской области на 2023 год и на плановый период2024 и 2025 годов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Кировская область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skutina</dc:creator>
  <cp:lastModifiedBy>Наталья</cp:lastModifiedBy>
  <cp:revision>369</cp:revision>
  <dcterms:created xsi:type="dcterms:W3CDTF">2013-11-12T07:49:12Z</dcterms:created>
  <dcterms:modified xsi:type="dcterms:W3CDTF">2023-03-01T08:29:00Z</dcterms:modified>
</cp:coreProperties>
</file>