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drawings/drawing2.xml" ContentType="application/vnd.openxmlformats-officedocument.drawingml.chartshapes+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3.xml" ContentType="application/vnd.openxmlformats-officedocument.drawingml.diagramLayout+xml"/>
  <Override PartName="/ppt/charts/chart7.xml" ContentType="application/vnd.openxmlformats-officedocument.drawingml.chart+xml"/>
  <Default Extension="xlsx" ContentType="application/vnd.openxmlformats-officedocument.spreadsheetml.sheet"/>
  <Override PartName="/ppt/charts/chart3.xml" ContentType="application/vnd.openxmlformats-officedocument.drawingml.chart+xml"/>
  <Override PartName="/ppt/diagrams/layout1.xml" ContentType="application/vnd.openxmlformats-officedocument.drawingml.diagramLayout+xml"/>
  <Override PartName="/ppt/diagrams/data2.xml" ContentType="application/vnd.openxmlformats-officedocument.drawingml.diagramData+xml"/>
  <Override PartName="/ppt/charts/chart5.xml" ContentType="application/vnd.openxmlformats-officedocument.drawingml.char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diagrams/data1.xml" ContentType="application/vnd.openxmlformats-officedocument.drawingml.diagramData+xml"/>
  <Override PartName="/ppt/diagrams/colors3.xml" ContentType="application/vnd.openxmlformats-officedocument.drawingml.diagramColor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diagrams/colors2.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drawings/drawing1.xml" ContentType="application/vnd.openxmlformats-officedocument.drawingml.chartshape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diagrams/quickStyle1.xml" ContentType="application/vnd.openxmlformats-officedocument.drawingml.diagramStyle+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0.xml" ContentType="application/vnd.openxmlformats-officedocument.presentationml.slideLayout+xml"/>
  <Default Extension="gif" ContentType="image/gif"/>
  <Override PartName="/ppt/diagrams/layout2.xml" ContentType="application/vnd.openxmlformats-officedocument.drawingml.diagramLayout+xml"/>
  <Override PartName="/ppt/charts/chart6.xml" ContentType="application/vnd.openxmlformats-officedocument.drawingml.chart+xml"/>
  <Override PartName="/ppt/charts/chart4.xml" ContentType="application/vnd.openxmlformats-officedocument.drawingml.chart+xml"/>
  <Override PartName="/ppt/diagrams/data3.xml" ContentType="application/vnd.openxmlformats-officedocument.drawingml.diagramData+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52" r:id="rId1"/>
  </p:sldMasterIdLst>
  <p:notesMasterIdLst>
    <p:notesMasterId r:id="rId30"/>
  </p:notesMasterIdLst>
  <p:sldIdLst>
    <p:sldId id="261" r:id="rId2"/>
    <p:sldId id="264" r:id="rId3"/>
    <p:sldId id="265" r:id="rId4"/>
    <p:sldId id="266" r:id="rId5"/>
    <p:sldId id="271" r:id="rId6"/>
    <p:sldId id="268" r:id="rId7"/>
    <p:sldId id="269" r:id="rId8"/>
    <p:sldId id="272" r:id="rId9"/>
    <p:sldId id="273" r:id="rId10"/>
    <p:sldId id="270" r:id="rId11"/>
    <p:sldId id="274" r:id="rId12"/>
    <p:sldId id="283" r:id="rId13"/>
    <p:sldId id="282" r:id="rId14"/>
    <p:sldId id="281" r:id="rId15"/>
    <p:sldId id="275" r:id="rId16"/>
    <p:sldId id="279" r:id="rId17"/>
    <p:sldId id="280" r:id="rId18"/>
    <p:sldId id="276" r:id="rId19"/>
    <p:sldId id="277" r:id="rId20"/>
    <p:sldId id="278" r:id="rId21"/>
    <p:sldId id="284" r:id="rId22"/>
    <p:sldId id="285" r:id="rId23"/>
    <p:sldId id="286" r:id="rId24"/>
    <p:sldId id="287" r:id="rId25"/>
    <p:sldId id="288" r:id="rId26"/>
    <p:sldId id="289" r:id="rId27"/>
    <p:sldId id="290" r:id="rId28"/>
    <p:sldId id="291" r:id="rId29"/>
  </p:sldIdLst>
  <p:sldSz cx="9144000" cy="6858000" type="screen4x3"/>
  <p:notesSz cx="6858000" cy="9144000"/>
  <p:embeddedFontLst>
    <p:embeddedFont>
      <p:font typeface="Calibri" pitchFamily="34" charset="0"/>
      <p:regular r:id="rId31"/>
      <p:bold r:id="rId32"/>
      <p:italic r:id="rId33"/>
      <p:boldItalic r:id="rId34"/>
    </p:embeddedFont>
    <p:embeddedFont>
      <p:font typeface="Batang" pitchFamily="18" charset="-127"/>
      <p:regular r:id="rId35"/>
    </p:embeddedFont>
  </p:embeddedFont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660066"/>
    <a:srgbClr val="990099"/>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8FB837D-C827-4EFA-A057-4D05807E0F7C}" styleName="Стиль из темы 1 - акцент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Стиль из темы 1 - акцент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7853C-536D-4A76-A0AE-DD22124D55A5}" styleName="Стиль из темы 1 - акцент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58" autoAdjust="0"/>
    <p:restoredTop sz="82148" autoAdjust="0"/>
  </p:normalViewPr>
  <p:slideViewPr>
    <p:cSldViewPr>
      <p:cViewPr>
        <p:scale>
          <a:sx n="90" d="100"/>
          <a:sy n="90" d="100"/>
        </p:scale>
        <p:origin x="-1410"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Office_Excel1.xlsx"/></Relationships>
</file>

<file path=ppt/charts/_rels/chart2.xml.rels><?xml version="1.0" encoding="UTF-8" standalone="yes"?>
<Relationships xmlns="http://schemas.openxmlformats.org/package/2006/relationships"><Relationship Id="rId1" Type="http://schemas.openxmlformats.org/officeDocument/2006/relationships/package" Target="../embeddings/_____Microsoft_Office_Excel2.xlsx"/></Relationships>
</file>

<file path=ppt/charts/_rels/chart3.xml.rels><?xml version="1.0" encoding="UTF-8" standalone="yes"?>
<Relationships xmlns="http://schemas.openxmlformats.org/package/2006/relationships"><Relationship Id="rId1" Type="http://schemas.openxmlformats.org/officeDocument/2006/relationships/package" Target="../embeddings/_____Microsoft_Office_Excel3.xlsx"/></Relationships>
</file>

<file path=ppt/charts/_rels/chart4.xml.rels><?xml version="1.0" encoding="UTF-8" standalone="yes"?>
<Relationships xmlns="http://schemas.openxmlformats.org/package/2006/relationships"><Relationship Id="rId1" Type="http://schemas.openxmlformats.org/officeDocument/2006/relationships/package" Target="../embeddings/_____Microsoft_Office_Excel4.xlsx"/></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_____Microsoft_Office_Excel5.xlsx"/></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_____Microsoft_Office_Excel6.xlsx"/></Relationships>
</file>

<file path=ppt/charts/_rels/chart7.xml.rels><?xml version="1.0" encoding="UTF-8" standalone="yes"?>
<Relationships xmlns="http://schemas.openxmlformats.org/package/2006/relationships"><Relationship Id="rId1" Type="http://schemas.openxmlformats.org/officeDocument/2006/relationships/package" Target="../embeddings/_____Microsoft_Office_Excel7.xlsx"/></Relationships>
</file>

<file path=ppt/charts/chart1.xml><?xml version="1.0" encoding="utf-8"?>
<c:chartSpace xmlns:c="http://schemas.openxmlformats.org/drawingml/2006/chart" xmlns:a="http://schemas.openxmlformats.org/drawingml/2006/main" xmlns:r="http://schemas.openxmlformats.org/officeDocument/2006/relationships">
  <c:lang val="ru-RU"/>
  <c:chart>
    <c:autoTitleDeleted val="1"/>
    <c:plotArea>
      <c:layout/>
      <c:doughnutChart>
        <c:varyColors val="1"/>
        <c:ser>
          <c:idx val="0"/>
          <c:order val="0"/>
          <c:tx>
            <c:strRef>
              <c:f>Лист1!$B$1</c:f>
              <c:strCache>
                <c:ptCount val="1"/>
                <c:pt idx="0">
                  <c:v>Продажи</c:v>
                </c:pt>
              </c:strCache>
            </c:strRef>
          </c:tx>
          <c:dLbls>
            <c:dLbl>
              <c:idx val="0"/>
              <c:layout/>
              <c:tx>
                <c:rich>
                  <a:bodyPr/>
                  <a:lstStyle/>
                  <a:p>
                    <a:r>
                      <a:rPr lang="ru-RU" dirty="0" smtClean="0"/>
                      <a:t>32,3</a:t>
                    </a:r>
                  </a:p>
                  <a:p>
                    <a:endParaRPr lang="ru-RU" dirty="0"/>
                  </a:p>
                </c:rich>
              </c:tx>
              <c:showVal val="1"/>
              <c:showCatName val="1"/>
            </c:dLbl>
            <c:dLbl>
              <c:idx val="1"/>
              <c:layout/>
              <c:tx>
                <c:rich>
                  <a:bodyPr/>
                  <a:lstStyle/>
                  <a:p>
                    <a:r>
                      <a:rPr lang="ru-RU" dirty="0" smtClean="0"/>
                      <a:t>17,6</a:t>
                    </a:r>
                    <a:endParaRPr lang="ru-RU" dirty="0"/>
                  </a:p>
                </c:rich>
              </c:tx>
              <c:showVal val="1"/>
              <c:showCatName val="1"/>
            </c:dLbl>
            <c:dLbl>
              <c:idx val="2"/>
              <c:layout/>
              <c:tx>
                <c:rich>
                  <a:bodyPr/>
                  <a:lstStyle/>
                  <a:p>
                    <a:r>
                      <a:rPr lang="ru-RU" dirty="0" smtClean="0"/>
                      <a:t>50,1</a:t>
                    </a:r>
                    <a:endParaRPr lang="ru-RU" dirty="0"/>
                  </a:p>
                </c:rich>
              </c:tx>
              <c:showVal val="1"/>
              <c:showCatName val="1"/>
            </c:dLbl>
            <c:showVal val="1"/>
            <c:showCatName val="1"/>
            <c:showLeaderLines val="1"/>
          </c:dLbls>
          <c:cat>
            <c:strRef>
              <c:f>Лист1!$A$2:$A$5</c:f>
              <c:strCache>
                <c:ptCount val="3"/>
                <c:pt idx="0">
                  <c:v>Налоговые доходы</c:v>
                </c:pt>
                <c:pt idx="1">
                  <c:v>Неналоговые доходы</c:v>
                </c:pt>
                <c:pt idx="2">
                  <c:v>Безвозмездные поступления</c:v>
                </c:pt>
              </c:strCache>
            </c:strRef>
          </c:cat>
          <c:val>
            <c:numRef>
              <c:f>Лист1!$B$2:$B$5</c:f>
              <c:numCache>
                <c:formatCode>General</c:formatCode>
                <c:ptCount val="4"/>
                <c:pt idx="0">
                  <c:v>32.300000000000011</c:v>
                </c:pt>
                <c:pt idx="1">
                  <c:v>17.600000000000001</c:v>
                </c:pt>
                <c:pt idx="2">
                  <c:v>50.1</c:v>
                </c:pt>
              </c:numCache>
            </c:numRef>
          </c:val>
        </c:ser>
        <c:dLbls>
          <c:showVal val="1"/>
          <c:showCatName val="1"/>
        </c:dLbls>
        <c:firstSliceAng val="0"/>
        <c:holeSize val="50"/>
      </c:doughnutChart>
    </c:plotArea>
    <c:plotVisOnly val="1"/>
  </c:chart>
  <c:txPr>
    <a:bodyPr/>
    <a:lstStyle/>
    <a:p>
      <a:pPr>
        <a:defRPr sz="1800"/>
      </a:pPr>
      <a:endParaRPr lang="ru-RU"/>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ru-RU"/>
  <c:chart>
    <c:title>
      <c:tx>
        <c:rich>
          <a:bodyPr/>
          <a:lstStyle/>
          <a:p>
            <a:pPr>
              <a:defRPr/>
            </a:pPr>
            <a:r>
              <a:rPr lang="ru-RU" dirty="0" smtClean="0"/>
              <a:t>2019 год</a:t>
            </a:r>
            <a:endParaRPr lang="ru-RU" dirty="0"/>
          </a:p>
        </c:rich>
      </c:tx>
      <c:layout/>
    </c:title>
    <c:plotArea>
      <c:layout>
        <c:manualLayout>
          <c:layoutTarget val="inner"/>
          <c:xMode val="edge"/>
          <c:yMode val="edge"/>
          <c:x val="0.54438774479603158"/>
          <c:y val="0"/>
          <c:w val="0.45561225520396731"/>
          <c:h val="0.53703060771025446"/>
        </c:manualLayout>
      </c:layout>
      <c:doughnutChart>
        <c:varyColors val="1"/>
        <c:dLbls>
          <c:showCatName val="1"/>
          <c:showPercent val="1"/>
        </c:dLbls>
        <c:firstSliceAng val="0"/>
        <c:holeSize val="50"/>
      </c:doughnutChart>
    </c:plotArea>
    <c:plotVisOnly val="1"/>
  </c:chart>
  <c:txPr>
    <a:bodyPr/>
    <a:lstStyle/>
    <a:p>
      <a:pPr>
        <a:defRPr sz="1800"/>
      </a:pPr>
      <a:endParaRPr lang="ru-RU"/>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ru-RU"/>
  <c:chart>
    <c:autoTitleDeleted val="1"/>
    <c:plotArea>
      <c:layout/>
      <c:doughnutChart>
        <c:varyColors val="1"/>
        <c:ser>
          <c:idx val="0"/>
          <c:order val="0"/>
          <c:tx>
            <c:strRef>
              <c:f>Лист1!$B$1</c:f>
              <c:strCache>
                <c:ptCount val="1"/>
                <c:pt idx="0">
                  <c:v>Продажи</c:v>
                </c:pt>
              </c:strCache>
            </c:strRef>
          </c:tx>
          <c:dLbls>
            <c:showVal val="1"/>
            <c:showLeaderLines val="1"/>
          </c:dLbls>
          <c:cat>
            <c:strRef>
              <c:f>Лист1!$A$2:$A$5</c:f>
              <c:strCache>
                <c:ptCount val="3"/>
                <c:pt idx="0">
                  <c:v>Налоговые доходы</c:v>
                </c:pt>
                <c:pt idx="1">
                  <c:v>Неналоговые доходы</c:v>
                </c:pt>
                <c:pt idx="2">
                  <c:v>Безвозмездные поступления</c:v>
                </c:pt>
              </c:strCache>
            </c:strRef>
          </c:cat>
          <c:val>
            <c:numRef>
              <c:f>Лист1!$B$2:$B$5</c:f>
              <c:numCache>
                <c:formatCode>General</c:formatCode>
                <c:ptCount val="4"/>
                <c:pt idx="0">
                  <c:v>23.6</c:v>
                </c:pt>
                <c:pt idx="1">
                  <c:v>24</c:v>
                </c:pt>
                <c:pt idx="2">
                  <c:v>52.4</c:v>
                </c:pt>
              </c:numCache>
            </c:numRef>
          </c:val>
        </c:ser>
        <c:firstSliceAng val="0"/>
        <c:holeSize val="50"/>
      </c:doughnutChart>
    </c:plotArea>
    <c:legend>
      <c:legendPos val="b"/>
      <c:legendEntry>
        <c:idx val="3"/>
        <c:delete val="1"/>
      </c:legendEntry>
      <c:layout>
        <c:manualLayout>
          <c:xMode val="edge"/>
          <c:yMode val="edge"/>
          <c:x val="6.9256193756249404E-2"/>
          <c:y val="0.66052802309177483"/>
          <c:w val="0.78485798204961355"/>
          <c:h val="0.33868904503273267"/>
        </c:manualLayout>
      </c:layout>
    </c:legend>
    <c:plotVisOnly val="1"/>
  </c:chart>
  <c:txPr>
    <a:bodyPr/>
    <a:lstStyle/>
    <a:p>
      <a:pPr>
        <a:defRPr sz="1800"/>
      </a:pPr>
      <a:endParaRPr lang="ru-RU"/>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ru-RU"/>
  <c:chart>
    <c:autoTitleDeleted val="1"/>
    <c:view3D>
      <c:rotX val="30"/>
      <c:perspective val="30"/>
    </c:view3D>
    <c:plotArea>
      <c:layout>
        <c:manualLayout>
          <c:layoutTarget val="inner"/>
          <c:xMode val="edge"/>
          <c:yMode val="edge"/>
          <c:x val="6.6555104988334703E-4"/>
          <c:y val="0.14793656647969364"/>
          <c:w val="0.54071191163944765"/>
          <c:h val="0.79324842459364975"/>
        </c:manualLayout>
      </c:layout>
      <c:pie3DChart>
        <c:varyColors val="1"/>
        <c:ser>
          <c:idx val="0"/>
          <c:order val="0"/>
          <c:tx>
            <c:strRef>
              <c:f>Лист1!$B$1</c:f>
              <c:strCache>
                <c:ptCount val="1"/>
                <c:pt idx="0">
                  <c:v>Продажи</c:v>
                </c:pt>
              </c:strCache>
            </c:strRef>
          </c:tx>
          <c:explosion val="25"/>
          <c:dLbls>
            <c:dLbl>
              <c:idx val="0"/>
              <c:layout/>
              <c:tx>
                <c:rich>
                  <a:bodyPr/>
                  <a:lstStyle/>
                  <a:p>
                    <a:r>
                      <a:rPr lang="en-US" dirty="0" smtClean="0"/>
                      <a:t>1</a:t>
                    </a:r>
                    <a:r>
                      <a:rPr lang="ru-RU" dirty="0" smtClean="0"/>
                      <a:t>1</a:t>
                    </a:r>
                    <a:r>
                      <a:rPr lang="en-US" dirty="0" smtClean="0"/>
                      <a:t>,</a:t>
                    </a:r>
                    <a:r>
                      <a:rPr lang="ru-RU" dirty="0" smtClean="0"/>
                      <a:t>2%</a:t>
                    </a:r>
                    <a:endParaRPr lang="en-US" dirty="0"/>
                  </a:p>
                </c:rich>
              </c:tx>
              <c:showVal val="1"/>
            </c:dLbl>
            <c:dLbl>
              <c:idx val="1"/>
              <c:layout>
                <c:manualLayout>
                  <c:x val="-5.1474488945672713E-2"/>
                  <c:y val="-8.1087566497779331E-2"/>
                </c:manualLayout>
              </c:layout>
              <c:tx>
                <c:rich>
                  <a:bodyPr/>
                  <a:lstStyle/>
                  <a:p>
                    <a:r>
                      <a:rPr lang="ru-RU" dirty="0" smtClean="0"/>
                      <a:t>2,6%</a:t>
                    </a:r>
                    <a:endParaRPr lang="en-US" dirty="0"/>
                  </a:p>
                </c:rich>
              </c:tx>
              <c:showVal val="1"/>
            </c:dLbl>
            <c:dLbl>
              <c:idx val="2"/>
              <c:layout/>
              <c:tx>
                <c:rich>
                  <a:bodyPr/>
                  <a:lstStyle/>
                  <a:p>
                    <a:r>
                      <a:rPr lang="en-US" dirty="0" smtClean="0"/>
                      <a:t>2,</a:t>
                    </a:r>
                    <a:r>
                      <a:rPr lang="ru-RU" dirty="0" smtClean="0"/>
                      <a:t>0%</a:t>
                    </a:r>
                    <a:endParaRPr lang="en-US" dirty="0"/>
                  </a:p>
                </c:rich>
              </c:tx>
              <c:showVal val="1"/>
            </c:dLbl>
            <c:dLbl>
              <c:idx val="3"/>
              <c:layout/>
              <c:tx>
                <c:rich>
                  <a:bodyPr/>
                  <a:lstStyle/>
                  <a:p>
                    <a:r>
                      <a:rPr lang="ru-RU" dirty="0" smtClean="0"/>
                      <a:t>16,3%</a:t>
                    </a:r>
                    <a:endParaRPr lang="en-US" dirty="0"/>
                  </a:p>
                </c:rich>
              </c:tx>
              <c:showVal val="1"/>
            </c:dLbl>
            <c:dLbl>
              <c:idx val="4"/>
              <c:layout/>
              <c:tx>
                <c:rich>
                  <a:bodyPr/>
                  <a:lstStyle/>
                  <a:p>
                    <a:r>
                      <a:rPr lang="ru-RU" dirty="0" smtClean="0"/>
                      <a:t>11,2%</a:t>
                    </a:r>
                    <a:endParaRPr lang="en-US" dirty="0"/>
                  </a:p>
                </c:rich>
              </c:tx>
              <c:showVal val="1"/>
            </c:dLbl>
            <c:dLbl>
              <c:idx val="5"/>
              <c:layout/>
              <c:tx>
                <c:rich>
                  <a:bodyPr/>
                  <a:lstStyle/>
                  <a:p>
                    <a:r>
                      <a:rPr lang="ru-RU" dirty="0" smtClean="0"/>
                      <a:t>1</a:t>
                    </a:r>
                    <a:r>
                      <a:rPr lang="en-US" dirty="0" smtClean="0"/>
                      <a:t>,2</a:t>
                    </a:r>
                    <a:r>
                      <a:rPr lang="ru-RU" dirty="0" smtClean="0"/>
                      <a:t>%</a:t>
                    </a:r>
                    <a:endParaRPr lang="en-US" dirty="0"/>
                  </a:p>
                </c:rich>
              </c:tx>
              <c:showVal val="1"/>
            </c:dLbl>
            <c:dLbl>
              <c:idx val="6"/>
              <c:layout/>
              <c:tx>
                <c:rich>
                  <a:bodyPr/>
                  <a:lstStyle/>
                  <a:p>
                    <a:r>
                      <a:rPr lang="ru-RU" dirty="0" smtClean="0"/>
                      <a:t>4,2%</a:t>
                    </a:r>
                    <a:endParaRPr lang="en-US" dirty="0"/>
                  </a:p>
                </c:rich>
              </c:tx>
              <c:showVal val="1"/>
            </c:dLbl>
            <c:dLbl>
              <c:idx val="7"/>
              <c:layout/>
              <c:tx>
                <c:rich>
                  <a:bodyPr/>
                  <a:lstStyle/>
                  <a:p>
                    <a:r>
                      <a:rPr lang="en-US" smtClean="0"/>
                      <a:t>1,2</a:t>
                    </a:r>
                    <a:r>
                      <a:rPr lang="ru-RU" smtClean="0"/>
                      <a:t>%</a:t>
                    </a:r>
                    <a:endParaRPr lang="en-US"/>
                  </a:p>
                </c:rich>
              </c:tx>
              <c:showVal val="1"/>
            </c:dLbl>
            <c:showVal val="1"/>
            <c:showLeaderLines val="1"/>
          </c:dLbls>
          <c:cat>
            <c:strRef>
              <c:f>Лист1!$A$2:$A$13</c:f>
              <c:strCache>
                <c:ptCount val="8"/>
                <c:pt idx="0">
                  <c:v>Налог на доходы физических лиц</c:v>
                </c:pt>
                <c:pt idx="1">
                  <c:v>Акцизы</c:v>
                </c:pt>
                <c:pt idx="2">
                  <c:v>Налог на имущество физических лиц</c:v>
                </c:pt>
                <c:pt idx="3">
                  <c:v>Земельный налог </c:v>
                </c:pt>
                <c:pt idx="4">
                  <c:v>Доходы от использования имущества</c:v>
                </c:pt>
                <c:pt idx="5">
                  <c:v>Доходы от оказания платных услуг и компенсации затрат государства</c:v>
                </c:pt>
                <c:pt idx="6">
                  <c:v>Доходы от продажи материальных и нематериальных активов </c:v>
                </c:pt>
                <c:pt idx="7">
                  <c:v>Штрафы</c:v>
                </c:pt>
              </c:strCache>
            </c:strRef>
          </c:cat>
          <c:val>
            <c:numRef>
              <c:f>Лист1!$B$2:$B$13</c:f>
              <c:numCache>
                <c:formatCode>General</c:formatCode>
                <c:ptCount val="12"/>
                <c:pt idx="0">
                  <c:v>11.2</c:v>
                </c:pt>
                <c:pt idx="1">
                  <c:v>2.6</c:v>
                </c:pt>
                <c:pt idx="2">
                  <c:v>2</c:v>
                </c:pt>
                <c:pt idx="3">
                  <c:v>16.3</c:v>
                </c:pt>
                <c:pt idx="4">
                  <c:v>11.2</c:v>
                </c:pt>
                <c:pt idx="5">
                  <c:v>1.2</c:v>
                </c:pt>
                <c:pt idx="6">
                  <c:v>4.2</c:v>
                </c:pt>
                <c:pt idx="7">
                  <c:v>1.2</c:v>
                </c:pt>
              </c:numCache>
            </c:numRef>
          </c:val>
        </c:ser>
      </c:pie3DChart>
    </c:plotArea>
    <c:legend>
      <c:legendPos val="r"/>
      <c:legendEntry>
        <c:idx val="8"/>
        <c:delete val="1"/>
      </c:legendEntry>
      <c:legendEntry>
        <c:idx val="9"/>
        <c:delete val="1"/>
      </c:legendEntry>
      <c:legendEntry>
        <c:idx val="10"/>
        <c:delete val="1"/>
      </c:legendEntry>
      <c:layout>
        <c:manualLayout>
          <c:xMode val="edge"/>
          <c:yMode val="edge"/>
          <c:x val="0.57338953079287491"/>
          <c:y val="0.13883793273615591"/>
          <c:w val="0.42661046920712564"/>
          <c:h val="0.67582994654340967"/>
        </c:manualLayout>
      </c:layout>
    </c:legend>
    <c:plotVisOnly val="1"/>
  </c:chart>
  <c:txPr>
    <a:bodyPr/>
    <a:lstStyle/>
    <a:p>
      <a:pPr>
        <a:defRPr sz="1800"/>
      </a:pPr>
      <a:endParaRPr lang="ru-RU"/>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ru-RU"/>
  <c:chart>
    <c:title>
      <c:tx>
        <c:rich>
          <a:bodyPr/>
          <a:lstStyle/>
          <a:p>
            <a:pPr>
              <a:defRPr/>
            </a:pPr>
            <a:r>
              <a:rPr lang="ru-RU" dirty="0" smtClean="0"/>
              <a:t>2021 год</a:t>
            </a:r>
            <a:endParaRPr lang="ru-RU" dirty="0"/>
          </a:p>
        </c:rich>
      </c:tx>
      <c:layout/>
    </c:title>
    <c:plotArea>
      <c:layout>
        <c:manualLayout>
          <c:layoutTarget val="inner"/>
          <c:xMode val="edge"/>
          <c:yMode val="edge"/>
          <c:x val="0"/>
          <c:y val="0.11521289301188756"/>
          <c:w val="0.7455300748476501"/>
          <c:h val="0.77420430849563771"/>
        </c:manualLayout>
      </c:layout>
      <c:doughnutChart>
        <c:varyColors val="1"/>
        <c:ser>
          <c:idx val="0"/>
          <c:order val="0"/>
          <c:tx>
            <c:strRef>
              <c:f>Лист1!$B$1</c:f>
              <c:strCache>
                <c:ptCount val="1"/>
                <c:pt idx="0">
                  <c:v>Продажи</c:v>
                </c:pt>
              </c:strCache>
            </c:strRef>
          </c:tx>
          <c:dLbls>
            <c:dLbl>
              <c:idx val="0"/>
              <c:layout/>
              <c:tx>
                <c:rich>
                  <a:bodyPr/>
                  <a:lstStyle/>
                  <a:p>
                    <a:r>
                      <a:rPr lang="en-US" smtClean="0"/>
                      <a:t>10,6</a:t>
                    </a:r>
                    <a:r>
                      <a:rPr lang="ru-RU" smtClean="0"/>
                      <a:t>%</a:t>
                    </a:r>
                    <a:endParaRPr lang="en-US"/>
                  </a:p>
                </c:rich>
              </c:tx>
              <c:showVal val="1"/>
            </c:dLbl>
            <c:dLbl>
              <c:idx val="1"/>
              <c:layout>
                <c:manualLayout>
                  <c:x val="8.572348335375618E-2"/>
                  <c:y val="-0.1480244754551083"/>
                </c:manualLayout>
              </c:layout>
              <c:tx>
                <c:rich>
                  <a:bodyPr/>
                  <a:lstStyle/>
                  <a:p>
                    <a:r>
                      <a:rPr lang="en-US" dirty="0" smtClean="0"/>
                      <a:t>0,</a:t>
                    </a:r>
                    <a:r>
                      <a:rPr lang="ru-RU" dirty="0" smtClean="0"/>
                      <a:t>3%</a:t>
                    </a:r>
                    <a:endParaRPr lang="en-US" dirty="0"/>
                  </a:p>
                </c:rich>
              </c:tx>
              <c:showVal val="1"/>
            </c:dLbl>
            <c:dLbl>
              <c:idx val="2"/>
              <c:layout>
                <c:manualLayout>
                  <c:x val="0.21101165133232286"/>
                  <c:y val="-0.15117367911501878"/>
                </c:manualLayout>
              </c:layout>
              <c:tx>
                <c:rich>
                  <a:bodyPr/>
                  <a:lstStyle/>
                  <a:p>
                    <a:r>
                      <a:rPr lang="en-US" dirty="0" smtClean="0"/>
                      <a:t>0,</a:t>
                    </a:r>
                    <a:r>
                      <a:rPr lang="ru-RU" dirty="0" smtClean="0"/>
                      <a:t>3%</a:t>
                    </a:r>
                    <a:endParaRPr lang="en-US" dirty="0"/>
                  </a:p>
                </c:rich>
              </c:tx>
              <c:showVal val="1"/>
            </c:dLbl>
            <c:dLbl>
              <c:idx val="3"/>
              <c:layout/>
              <c:tx>
                <c:rich>
                  <a:bodyPr/>
                  <a:lstStyle/>
                  <a:p>
                    <a:r>
                      <a:rPr lang="en-US" dirty="0" smtClean="0"/>
                      <a:t>1</a:t>
                    </a:r>
                    <a:r>
                      <a:rPr lang="ru-RU" dirty="0" smtClean="0"/>
                      <a:t>4</a:t>
                    </a:r>
                    <a:r>
                      <a:rPr lang="en-US" dirty="0" smtClean="0"/>
                      <a:t>,</a:t>
                    </a:r>
                    <a:r>
                      <a:rPr lang="ru-RU" dirty="0" smtClean="0"/>
                      <a:t>1%</a:t>
                    </a:r>
                    <a:endParaRPr lang="en-US" dirty="0"/>
                  </a:p>
                </c:rich>
              </c:tx>
              <c:showVal val="1"/>
            </c:dLbl>
            <c:dLbl>
              <c:idx val="4"/>
              <c:layout/>
              <c:tx>
                <c:rich>
                  <a:bodyPr/>
                  <a:lstStyle/>
                  <a:p>
                    <a:r>
                      <a:rPr lang="ru-RU" dirty="0" smtClean="0"/>
                      <a:t>50</a:t>
                    </a:r>
                    <a:r>
                      <a:rPr lang="en-US" dirty="0" smtClean="0"/>
                      <a:t>,</a:t>
                    </a:r>
                    <a:r>
                      <a:rPr lang="ru-RU" dirty="0" smtClean="0"/>
                      <a:t>6%</a:t>
                    </a:r>
                    <a:endParaRPr lang="en-US" dirty="0"/>
                  </a:p>
                </c:rich>
              </c:tx>
              <c:showVal val="1"/>
            </c:dLbl>
            <c:dLbl>
              <c:idx val="5"/>
              <c:layout/>
              <c:tx>
                <c:rich>
                  <a:bodyPr/>
                  <a:lstStyle/>
                  <a:p>
                    <a:r>
                      <a:rPr lang="en-US" dirty="0" smtClean="0"/>
                      <a:t>1</a:t>
                    </a:r>
                    <a:r>
                      <a:rPr lang="ru-RU" dirty="0" smtClean="0"/>
                      <a:t>8</a:t>
                    </a:r>
                    <a:r>
                      <a:rPr lang="en-US" dirty="0" smtClean="0"/>
                      <a:t>,</a:t>
                    </a:r>
                    <a:r>
                      <a:rPr lang="ru-RU" dirty="0" smtClean="0"/>
                      <a:t>8%</a:t>
                    </a:r>
                    <a:endParaRPr lang="en-US" dirty="0"/>
                  </a:p>
                </c:rich>
              </c:tx>
              <c:showVal val="1"/>
            </c:dLbl>
            <c:showVal val="1"/>
            <c:showLeaderLines val="1"/>
          </c:dLbls>
          <c:cat>
            <c:strRef>
              <c:f>Лист1!$A$2:$A$8</c:f>
              <c:strCache>
                <c:ptCount val="6"/>
                <c:pt idx="0">
                  <c:v>общегосударственные</c:v>
                </c:pt>
                <c:pt idx="1">
                  <c:v>нац.обор</c:v>
                </c:pt>
                <c:pt idx="2">
                  <c:v>нацбезоп и прав. </c:v>
                </c:pt>
                <c:pt idx="3">
                  <c:v>нац.эконом</c:v>
                </c:pt>
                <c:pt idx="4">
                  <c:v>жкх</c:v>
                </c:pt>
                <c:pt idx="5">
                  <c:v>культ</c:v>
                </c:pt>
              </c:strCache>
            </c:strRef>
          </c:cat>
          <c:val>
            <c:numRef>
              <c:f>Лист1!$B$2:$B$8</c:f>
              <c:numCache>
                <c:formatCode>General</c:formatCode>
                <c:ptCount val="7"/>
                <c:pt idx="0">
                  <c:v>13.9</c:v>
                </c:pt>
                <c:pt idx="1">
                  <c:v>0.30000000000000004</c:v>
                </c:pt>
                <c:pt idx="2">
                  <c:v>0.30000000000000004</c:v>
                </c:pt>
                <c:pt idx="3">
                  <c:v>14.1</c:v>
                </c:pt>
                <c:pt idx="4">
                  <c:v>50.6</c:v>
                </c:pt>
                <c:pt idx="5">
                  <c:v>18.8</c:v>
                </c:pt>
              </c:numCache>
            </c:numRef>
          </c:val>
        </c:ser>
        <c:firstSliceAng val="0"/>
        <c:holeSize val="50"/>
      </c:doughnutChart>
    </c:plotArea>
    <c:plotVisOnly val="1"/>
  </c:chart>
  <c:txPr>
    <a:bodyPr/>
    <a:lstStyle/>
    <a:p>
      <a:pPr>
        <a:defRPr sz="1800"/>
      </a:pPr>
      <a:endParaRPr lang="ru-RU"/>
    </a:p>
  </c:txPr>
  <c:externalData r:id="rId1"/>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1"/>
  <c:lang val="ru-RU"/>
  <c:chart>
    <c:title>
      <c:tx>
        <c:rich>
          <a:bodyPr/>
          <a:lstStyle/>
          <a:p>
            <a:pPr>
              <a:defRPr/>
            </a:pPr>
            <a:r>
              <a:rPr lang="ru-RU" dirty="0" smtClean="0"/>
              <a:t>2020 год</a:t>
            </a:r>
            <a:endParaRPr lang="ru-RU" dirty="0"/>
          </a:p>
        </c:rich>
      </c:tx>
      <c:layout>
        <c:manualLayout>
          <c:xMode val="edge"/>
          <c:yMode val="edge"/>
          <c:x val="2.7658073604357371E-2"/>
          <c:y val="0.12193432554133224"/>
        </c:manualLayout>
      </c:layout>
    </c:title>
    <c:plotArea>
      <c:layout>
        <c:manualLayout>
          <c:layoutTarget val="inner"/>
          <c:xMode val="edge"/>
          <c:yMode val="edge"/>
          <c:x val="0"/>
          <c:y val="0.21242738617110005"/>
          <c:w val="0.51340200091727617"/>
          <c:h val="0.48469495468359175"/>
        </c:manualLayout>
      </c:layout>
      <c:doughnutChart>
        <c:varyColors val="1"/>
        <c:ser>
          <c:idx val="0"/>
          <c:order val="0"/>
          <c:tx>
            <c:strRef>
              <c:f>Лист1!$B$1</c:f>
              <c:strCache>
                <c:ptCount val="1"/>
                <c:pt idx="0">
                  <c:v>Продажи</c:v>
                </c:pt>
              </c:strCache>
            </c:strRef>
          </c:tx>
          <c:dLbls>
            <c:dLbl>
              <c:idx val="0"/>
              <c:layout>
                <c:manualLayout>
                  <c:x val="1.1305723865439467E-2"/>
                  <c:y val="-3.8424817793077486E-2"/>
                </c:manualLayout>
              </c:layout>
              <c:tx>
                <c:rich>
                  <a:bodyPr/>
                  <a:lstStyle/>
                  <a:p>
                    <a:r>
                      <a:rPr lang="en-US" dirty="0" smtClean="0"/>
                      <a:t>9,80</a:t>
                    </a:r>
                    <a:r>
                      <a:rPr lang="ru-RU" dirty="0" smtClean="0"/>
                      <a:t>%</a:t>
                    </a:r>
                    <a:endParaRPr lang="en-US" dirty="0"/>
                  </a:p>
                </c:rich>
              </c:tx>
              <c:showVal val="1"/>
            </c:dLbl>
            <c:dLbl>
              <c:idx val="2"/>
              <c:layout>
                <c:manualLayout>
                  <c:x val="7.9140067058076247E-2"/>
                  <c:y val="-8.9657908183847709E-2"/>
                </c:manualLayout>
              </c:layout>
              <c:tx>
                <c:rich>
                  <a:bodyPr/>
                  <a:lstStyle/>
                  <a:p>
                    <a:r>
                      <a:rPr lang="en-US" dirty="0" smtClean="0"/>
                      <a:t>0,3</a:t>
                    </a:r>
                    <a:r>
                      <a:rPr lang="ru-RU" dirty="0" smtClean="0"/>
                      <a:t>%</a:t>
                    </a:r>
                    <a:endParaRPr lang="en-US" dirty="0"/>
                  </a:p>
                </c:rich>
              </c:tx>
              <c:showVal val="1"/>
            </c:dLbl>
            <c:dLbl>
              <c:idx val="3"/>
              <c:layout/>
              <c:tx>
                <c:rich>
                  <a:bodyPr/>
                  <a:lstStyle/>
                  <a:p>
                    <a:r>
                      <a:rPr lang="en-US" dirty="0" smtClean="0"/>
                      <a:t>11,5</a:t>
                    </a:r>
                    <a:r>
                      <a:rPr lang="ru-RU" dirty="0" smtClean="0"/>
                      <a:t>%</a:t>
                    </a:r>
                    <a:endParaRPr lang="en-US" dirty="0"/>
                  </a:p>
                </c:rich>
              </c:tx>
              <c:showVal val="1"/>
            </c:dLbl>
            <c:dLbl>
              <c:idx val="4"/>
              <c:layout/>
              <c:tx>
                <c:rich>
                  <a:bodyPr/>
                  <a:lstStyle/>
                  <a:p>
                    <a:r>
                      <a:rPr lang="en-US" dirty="0" smtClean="0"/>
                      <a:t>60,6</a:t>
                    </a:r>
                    <a:r>
                      <a:rPr lang="ru-RU" dirty="0" smtClean="0"/>
                      <a:t>%</a:t>
                    </a:r>
                    <a:endParaRPr lang="en-US" dirty="0"/>
                  </a:p>
                </c:rich>
              </c:tx>
              <c:showVal val="1"/>
            </c:dLbl>
            <c:dLbl>
              <c:idx val="5"/>
              <c:layout/>
              <c:tx>
                <c:rich>
                  <a:bodyPr/>
                  <a:lstStyle/>
                  <a:p>
                    <a:r>
                      <a:rPr lang="en-US" dirty="0" smtClean="0"/>
                      <a:t>16,1</a:t>
                    </a:r>
                    <a:r>
                      <a:rPr lang="ru-RU" dirty="0" smtClean="0"/>
                      <a:t>%</a:t>
                    </a:r>
                    <a:endParaRPr lang="en-US" dirty="0"/>
                  </a:p>
                </c:rich>
              </c:tx>
              <c:showVal val="1"/>
            </c:dLbl>
            <c:dLbl>
              <c:idx val="7"/>
              <c:layout>
                <c:manualLayout>
                  <c:x val="-8.1401211831163889E-2"/>
                  <c:y val="-4.2694241992308375E-3"/>
                </c:manualLayout>
              </c:layout>
              <c:tx>
                <c:rich>
                  <a:bodyPr/>
                  <a:lstStyle/>
                  <a:p>
                    <a:r>
                      <a:rPr lang="en-US" dirty="0" smtClean="0"/>
                      <a:t>16,1</a:t>
                    </a:r>
                    <a:r>
                      <a:rPr lang="ru-RU" dirty="0" smtClean="0"/>
                      <a:t>%</a:t>
                    </a:r>
                    <a:endParaRPr lang="en-US" dirty="0"/>
                  </a:p>
                </c:rich>
              </c:tx>
              <c:showVal val="1"/>
            </c:dLbl>
            <c:dLbl>
              <c:idx val="9"/>
              <c:layout>
                <c:manualLayout>
                  <c:x val="2.4872592503966812E-2"/>
                  <c:y val="-0.11313974127961718"/>
                </c:manualLayout>
              </c:layout>
              <c:tx>
                <c:rich>
                  <a:bodyPr/>
                  <a:lstStyle/>
                  <a:p>
                    <a:r>
                      <a:rPr lang="en-US" dirty="0" smtClean="0"/>
                      <a:t>1,1</a:t>
                    </a:r>
                    <a:r>
                      <a:rPr lang="ru-RU" dirty="0" smtClean="0"/>
                      <a:t>%</a:t>
                    </a:r>
                    <a:endParaRPr lang="en-US" dirty="0"/>
                  </a:p>
                </c:rich>
              </c:tx>
              <c:showVal val="1"/>
            </c:dLbl>
            <c:delete val="1"/>
          </c:dLbls>
          <c:cat>
            <c:strRef>
              <c:f>Лист1!$A$2:$A$7</c:f>
              <c:strCache>
                <c:ptCount val="6"/>
                <c:pt idx="0">
                  <c:v>Общегосударственные вопросы</c:v>
                </c:pt>
                <c:pt idx="1">
                  <c:v>Национальная оборона</c:v>
                </c:pt>
                <c:pt idx="2">
                  <c:v>Национальная безопасность и правоохранительная деятельность</c:v>
                </c:pt>
                <c:pt idx="3">
                  <c:v>Национальная экономика</c:v>
                </c:pt>
                <c:pt idx="4">
                  <c:v>ЖКХ</c:v>
                </c:pt>
                <c:pt idx="5">
                  <c:v>Культура</c:v>
                </c:pt>
              </c:strCache>
            </c:strRef>
          </c:cat>
          <c:val>
            <c:numRef>
              <c:f>Лист1!$B$2:$B$7</c:f>
              <c:numCache>
                <c:formatCode>General</c:formatCode>
                <c:ptCount val="6"/>
                <c:pt idx="0" formatCode="#,##0.00">
                  <c:v>9.8000000000000007</c:v>
                </c:pt>
                <c:pt idx="1">
                  <c:v>0.4</c:v>
                </c:pt>
                <c:pt idx="2">
                  <c:v>0.30000000000000027</c:v>
                </c:pt>
                <c:pt idx="3">
                  <c:v>11.5</c:v>
                </c:pt>
                <c:pt idx="4">
                  <c:v>60.6</c:v>
                </c:pt>
                <c:pt idx="5">
                  <c:v>16.100000000000001</c:v>
                </c:pt>
              </c:numCache>
            </c:numRef>
          </c:val>
        </c:ser>
        <c:firstSliceAng val="0"/>
        <c:holeSize val="50"/>
      </c:doughnutChart>
    </c:plotArea>
    <c:legend>
      <c:legendPos val="r"/>
      <c:legendEntry>
        <c:idx val="0"/>
        <c:txPr>
          <a:bodyPr/>
          <a:lstStyle/>
          <a:p>
            <a:pPr>
              <a:defRPr sz="1400" b="1"/>
            </a:pPr>
            <a:endParaRPr lang="ru-RU"/>
          </a:p>
        </c:txPr>
      </c:legendEntry>
      <c:legendEntry>
        <c:idx val="1"/>
        <c:txPr>
          <a:bodyPr/>
          <a:lstStyle/>
          <a:p>
            <a:pPr>
              <a:defRPr sz="1400" b="1"/>
            </a:pPr>
            <a:endParaRPr lang="ru-RU"/>
          </a:p>
        </c:txPr>
      </c:legendEntry>
      <c:legendEntry>
        <c:idx val="2"/>
        <c:txPr>
          <a:bodyPr/>
          <a:lstStyle/>
          <a:p>
            <a:pPr>
              <a:defRPr sz="1400" b="1"/>
            </a:pPr>
            <a:endParaRPr lang="ru-RU"/>
          </a:p>
        </c:txPr>
      </c:legendEntry>
      <c:legendEntry>
        <c:idx val="3"/>
        <c:txPr>
          <a:bodyPr/>
          <a:lstStyle/>
          <a:p>
            <a:pPr>
              <a:defRPr sz="1400" b="1"/>
            </a:pPr>
            <a:endParaRPr lang="ru-RU"/>
          </a:p>
        </c:txPr>
      </c:legendEntry>
      <c:legendEntry>
        <c:idx val="4"/>
        <c:txPr>
          <a:bodyPr/>
          <a:lstStyle/>
          <a:p>
            <a:pPr>
              <a:defRPr b="1"/>
            </a:pPr>
            <a:endParaRPr lang="ru-RU"/>
          </a:p>
        </c:txPr>
      </c:legendEntry>
      <c:legendEntry>
        <c:idx val="5"/>
        <c:txPr>
          <a:bodyPr/>
          <a:lstStyle/>
          <a:p>
            <a:pPr>
              <a:defRPr sz="1400" b="1"/>
            </a:pPr>
            <a:endParaRPr lang="ru-RU"/>
          </a:p>
        </c:txPr>
      </c:legendEntry>
      <c:layout>
        <c:manualLayout>
          <c:xMode val="edge"/>
          <c:yMode val="edge"/>
          <c:x val="0.52582494395209645"/>
          <c:y val="0"/>
          <c:w val="0.47191392796633708"/>
          <c:h val="1"/>
        </c:manualLayout>
      </c:layout>
    </c:legend>
    <c:plotVisOnly val="1"/>
  </c:chart>
  <c:txPr>
    <a:bodyPr/>
    <a:lstStyle/>
    <a:p>
      <a:pPr>
        <a:defRPr sz="1800"/>
      </a:pPr>
      <a:endParaRPr lang="ru-RU"/>
    </a:p>
  </c:txPr>
  <c:externalData r:id="rId1"/>
  <c:userShapes r:id="rId2"/>
</c:chartSpace>
</file>

<file path=ppt/charts/chart7.xml><?xml version="1.0" encoding="utf-8"?>
<c:chartSpace xmlns:c="http://schemas.openxmlformats.org/drawingml/2006/chart" xmlns:a="http://schemas.openxmlformats.org/drawingml/2006/main" xmlns:r="http://schemas.openxmlformats.org/officeDocument/2006/relationships">
  <c:lang val="ru-RU"/>
  <c:style val="5"/>
  <c:chart>
    <c:title>
      <c:tx>
        <c:rich>
          <a:bodyPr/>
          <a:lstStyle/>
          <a:p>
            <a:pPr>
              <a:defRPr/>
            </a:pPr>
            <a:r>
              <a:rPr lang="ru-RU" dirty="0" smtClean="0"/>
              <a:t>2021 </a:t>
            </a:r>
            <a:r>
              <a:rPr lang="ru-RU" dirty="0"/>
              <a:t>год</a:t>
            </a:r>
          </a:p>
        </c:rich>
      </c:tx>
      <c:layout/>
    </c:title>
    <c:view3D>
      <c:rotX val="30"/>
      <c:perspective val="30"/>
    </c:view3D>
    <c:plotArea>
      <c:layout/>
      <c:pie3DChart>
        <c:varyColors val="1"/>
        <c:ser>
          <c:idx val="0"/>
          <c:order val="0"/>
          <c:tx>
            <c:strRef>
              <c:f>Лист1!$B$1</c:f>
              <c:strCache>
                <c:ptCount val="1"/>
                <c:pt idx="0">
                  <c:v>Продажи</c:v>
                </c:pt>
              </c:strCache>
            </c:strRef>
          </c:tx>
          <c:explosion val="25"/>
          <c:dLbls>
            <c:dLbl>
              <c:idx val="0"/>
              <c:layout/>
              <c:tx>
                <c:rich>
                  <a:bodyPr/>
                  <a:lstStyle/>
                  <a:p>
                    <a:r>
                      <a:rPr lang="ru-RU" dirty="0" smtClean="0"/>
                      <a:t>19,8%</a:t>
                    </a:r>
                    <a:endParaRPr lang="en-US" dirty="0"/>
                  </a:p>
                </c:rich>
              </c:tx>
              <c:showVal val="1"/>
            </c:dLbl>
            <c:dLbl>
              <c:idx val="1"/>
              <c:layout/>
              <c:tx>
                <c:rich>
                  <a:bodyPr/>
                  <a:lstStyle/>
                  <a:p>
                    <a:r>
                      <a:rPr lang="ru-RU" dirty="0" smtClean="0"/>
                      <a:t>80,2%</a:t>
                    </a:r>
                    <a:endParaRPr lang="en-US" dirty="0"/>
                  </a:p>
                </c:rich>
              </c:tx>
              <c:showVal val="1"/>
            </c:dLbl>
            <c:showVal val="1"/>
            <c:showLeaderLines val="1"/>
          </c:dLbls>
          <c:cat>
            <c:strRef>
              <c:f>Лист1!$A$2:$A$3</c:f>
              <c:strCache>
                <c:ptCount val="2"/>
                <c:pt idx="0">
                  <c:v>Непрограммные расходы</c:v>
                </c:pt>
                <c:pt idx="1">
                  <c:v>Программные расходы</c:v>
                </c:pt>
              </c:strCache>
            </c:strRef>
          </c:cat>
          <c:val>
            <c:numRef>
              <c:f>Лист1!$B$2:$B$3</c:f>
              <c:numCache>
                <c:formatCode>General</c:formatCode>
                <c:ptCount val="2"/>
                <c:pt idx="0">
                  <c:v>19.8</c:v>
                </c:pt>
                <c:pt idx="1">
                  <c:v>80.2</c:v>
                </c:pt>
              </c:numCache>
            </c:numRef>
          </c:val>
        </c:ser>
      </c:pie3DChart>
    </c:plotArea>
    <c:legend>
      <c:legendPos val="r"/>
      <c:layout/>
    </c:legend>
    <c:plotVisOnly val="1"/>
  </c:chart>
  <c:txPr>
    <a:bodyPr/>
    <a:lstStyle/>
    <a:p>
      <a:pPr>
        <a:defRPr sz="1800"/>
      </a:pPr>
      <a:endParaRPr lang="ru-RU"/>
    </a:p>
  </c:txPr>
  <c:externalData r:id="rId1"/>
</c:chartSpac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2AEB58-57B6-44CB-A46A-62EA71D01476}" type="doc">
      <dgm:prSet loTypeId="urn:microsoft.com/office/officeart/2005/8/layout/process2" loCatId="process" qsTypeId="urn:microsoft.com/office/officeart/2005/8/quickstyle/simple1" qsCatId="simple" csTypeId="urn:microsoft.com/office/officeart/2005/8/colors/colorful2" csCatId="colorful" phldr="1"/>
      <dgm:spPr/>
    </dgm:pt>
    <dgm:pt modelId="{7B5A7473-620A-476F-8F9E-54FD9981FE48}">
      <dgm:prSet phldrT="[Текст]"/>
      <dgm:spPr/>
      <dgm:t>
        <a:bodyPr/>
        <a:lstStyle/>
        <a:p>
          <a:r>
            <a:rPr lang="ru-RU" dirty="0" smtClean="0"/>
            <a:t>Расходы бюджета – выплачиваемые из бюджета денежные средства в соответствии с установленными  действующим законодательством расходными обязательствами</a:t>
          </a:r>
          <a:endParaRPr lang="ru-RU" dirty="0"/>
        </a:p>
      </dgm:t>
    </dgm:pt>
    <dgm:pt modelId="{C6F5D513-4DD9-47C6-8B7F-C66187373456}" type="parTrans" cxnId="{FD5DBB4B-B9EC-4E07-B6F7-998FEF433F12}">
      <dgm:prSet/>
      <dgm:spPr/>
      <dgm:t>
        <a:bodyPr/>
        <a:lstStyle/>
        <a:p>
          <a:endParaRPr lang="ru-RU"/>
        </a:p>
      </dgm:t>
    </dgm:pt>
    <dgm:pt modelId="{73A91851-B735-4C48-882F-5899F1C19905}" type="sibTrans" cxnId="{FD5DBB4B-B9EC-4E07-B6F7-998FEF433F12}">
      <dgm:prSet/>
      <dgm:spPr/>
      <dgm:t>
        <a:bodyPr/>
        <a:lstStyle/>
        <a:p>
          <a:endParaRPr lang="ru-RU"/>
        </a:p>
      </dgm:t>
    </dgm:pt>
    <dgm:pt modelId="{9554A095-90B8-4B34-B571-D9DC0485B74A}" type="pres">
      <dgm:prSet presAssocID="{2D2AEB58-57B6-44CB-A46A-62EA71D01476}" presName="linearFlow" presStyleCnt="0">
        <dgm:presLayoutVars>
          <dgm:resizeHandles val="exact"/>
        </dgm:presLayoutVars>
      </dgm:prSet>
      <dgm:spPr/>
    </dgm:pt>
    <dgm:pt modelId="{78AE505A-343D-4423-BADC-CCE48212C198}" type="pres">
      <dgm:prSet presAssocID="{7B5A7473-620A-476F-8F9E-54FD9981FE48}" presName="node" presStyleLbl="node1" presStyleIdx="0" presStyleCnt="1" custScaleX="275621">
        <dgm:presLayoutVars>
          <dgm:bulletEnabled val="1"/>
        </dgm:presLayoutVars>
      </dgm:prSet>
      <dgm:spPr/>
      <dgm:t>
        <a:bodyPr/>
        <a:lstStyle/>
        <a:p>
          <a:endParaRPr lang="ru-RU"/>
        </a:p>
      </dgm:t>
    </dgm:pt>
  </dgm:ptLst>
  <dgm:cxnLst>
    <dgm:cxn modelId="{FD5DBB4B-B9EC-4E07-B6F7-998FEF433F12}" srcId="{2D2AEB58-57B6-44CB-A46A-62EA71D01476}" destId="{7B5A7473-620A-476F-8F9E-54FD9981FE48}" srcOrd="0" destOrd="0" parTransId="{C6F5D513-4DD9-47C6-8B7F-C66187373456}" sibTransId="{73A91851-B735-4C48-882F-5899F1C19905}"/>
    <dgm:cxn modelId="{0902EB55-6A7B-4C5D-8CCF-FE1606572B13}" type="presOf" srcId="{7B5A7473-620A-476F-8F9E-54FD9981FE48}" destId="{78AE505A-343D-4423-BADC-CCE48212C198}" srcOrd="0" destOrd="0" presId="urn:microsoft.com/office/officeart/2005/8/layout/process2"/>
    <dgm:cxn modelId="{2C0CA200-0095-4FF1-8F45-D7FDF1112866}" type="presOf" srcId="{2D2AEB58-57B6-44CB-A46A-62EA71D01476}" destId="{9554A095-90B8-4B34-B571-D9DC0485B74A}" srcOrd="0" destOrd="0" presId="urn:microsoft.com/office/officeart/2005/8/layout/process2"/>
    <dgm:cxn modelId="{4BE8D44C-E076-4139-A1AD-D4B53C2786C2}" type="presParOf" srcId="{9554A095-90B8-4B34-B571-D9DC0485B74A}" destId="{78AE505A-343D-4423-BADC-CCE48212C198}" srcOrd="0" destOrd="0" presId="urn:microsoft.com/office/officeart/2005/8/layout/process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3DD324A-63CB-41C8-B652-7EDB9F51E221}" type="doc">
      <dgm:prSet loTypeId="urn:microsoft.com/office/officeart/2005/8/layout/hierarchy1" loCatId="hierarchy" qsTypeId="urn:microsoft.com/office/officeart/2005/8/quickstyle/simple1" qsCatId="simple" csTypeId="urn:microsoft.com/office/officeart/2005/8/colors/colorful4" csCatId="colorful" phldr="1"/>
      <dgm:spPr/>
      <dgm:t>
        <a:bodyPr/>
        <a:lstStyle/>
        <a:p>
          <a:endParaRPr lang="ru-RU"/>
        </a:p>
      </dgm:t>
    </dgm:pt>
    <dgm:pt modelId="{E3711338-04EB-45DF-8208-6500A1A23DE9}">
      <dgm:prSet phldrT="[Текст]"/>
      <dgm:spPr/>
      <dgm:t>
        <a:bodyPr/>
        <a:lstStyle/>
        <a:p>
          <a:r>
            <a:rPr lang="ru-RU" dirty="0" smtClean="0"/>
            <a:t>Расходные обязательства</a:t>
          </a:r>
          <a:endParaRPr lang="ru-RU" dirty="0"/>
        </a:p>
      </dgm:t>
    </dgm:pt>
    <dgm:pt modelId="{06234DF0-1F65-4FBB-B659-6F0F412A7B54}" type="parTrans" cxnId="{FB0EC462-78EB-48A6-A6AD-A63E32A6ECB2}">
      <dgm:prSet/>
      <dgm:spPr/>
      <dgm:t>
        <a:bodyPr/>
        <a:lstStyle/>
        <a:p>
          <a:endParaRPr lang="ru-RU"/>
        </a:p>
      </dgm:t>
    </dgm:pt>
    <dgm:pt modelId="{A75BE160-9564-4953-939B-5685E1E7DFD5}" type="sibTrans" cxnId="{FB0EC462-78EB-48A6-A6AD-A63E32A6ECB2}">
      <dgm:prSet/>
      <dgm:spPr/>
      <dgm:t>
        <a:bodyPr/>
        <a:lstStyle/>
        <a:p>
          <a:endParaRPr lang="ru-RU"/>
        </a:p>
      </dgm:t>
    </dgm:pt>
    <dgm:pt modelId="{EA4CA143-9B88-4B93-9E0C-E59CE5D02E1D}">
      <dgm:prSet phldrT="[Текст]"/>
      <dgm:spPr/>
      <dgm:t>
        <a:bodyPr/>
        <a:lstStyle/>
        <a:p>
          <a:r>
            <a:rPr lang="ru-RU" dirty="0" smtClean="0"/>
            <a:t>Публичные  -  установленные официальными  нормативно-правовыми документами</a:t>
          </a:r>
          <a:endParaRPr lang="ru-RU" dirty="0"/>
        </a:p>
      </dgm:t>
    </dgm:pt>
    <dgm:pt modelId="{47D7F343-9700-4CF3-B9E7-BC5DCBE057D0}" type="parTrans" cxnId="{05D9DD36-2FF2-4C36-98C7-92A404E3F27E}">
      <dgm:prSet/>
      <dgm:spPr/>
      <dgm:t>
        <a:bodyPr/>
        <a:lstStyle/>
        <a:p>
          <a:endParaRPr lang="ru-RU"/>
        </a:p>
      </dgm:t>
    </dgm:pt>
    <dgm:pt modelId="{D6B4EE8E-9E73-4CC2-8616-DC4035F00696}" type="sibTrans" cxnId="{05D9DD36-2FF2-4C36-98C7-92A404E3F27E}">
      <dgm:prSet/>
      <dgm:spPr/>
      <dgm:t>
        <a:bodyPr/>
        <a:lstStyle/>
        <a:p>
          <a:endParaRPr lang="ru-RU"/>
        </a:p>
      </dgm:t>
    </dgm:pt>
    <dgm:pt modelId="{48D660AA-09A6-4267-AF97-FF2ED8C3843E}">
      <dgm:prSet phldrT="[Текст]"/>
      <dgm:spPr/>
      <dgm:t>
        <a:bodyPr/>
        <a:lstStyle/>
        <a:p>
          <a:r>
            <a:rPr lang="ru-RU" dirty="0" smtClean="0"/>
            <a:t>Гражданско-правовые - в части оплаты по трудовым договорам, муниципальным контрактам,  соглашениям  и т.д.</a:t>
          </a:r>
          <a:endParaRPr lang="ru-RU" dirty="0"/>
        </a:p>
      </dgm:t>
    </dgm:pt>
    <dgm:pt modelId="{A110615A-57AA-4591-8F04-0CC806C86FF6}" type="parTrans" cxnId="{3CCFDAD7-22F3-4D77-AE2C-F2F078DA9142}">
      <dgm:prSet/>
      <dgm:spPr/>
      <dgm:t>
        <a:bodyPr/>
        <a:lstStyle/>
        <a:p>
          <a:endParaRPr lang="ru-RU"/>
        </a:p>
      </dgm:t>
    </dgm:pt>
    <dgm:pt modelId="{08B58392-2D28-47DB-B394-4751D0A8EDC4}" type="sibTrans" cxnId="{3CCFDAD7-22F3-4D77-AE2C-F2F078DA9142}">
      <dgm:prSet/>
      <dgm:spPr/>
      <dgm:t>
        <a:bodyPr/>
        <a:lstStyle/>
        <a:p>
          <a:endParaRPr lang="ru-RU"/>
        </a:p>
      </dgm:t>
    </dgm:pt>
    <dgm:pt modelId="{B0177BB0-61FB-4414-A95E-195F48D18A55}" type="pres">
      <dgm:prSet presAssocID="{53DD324A-63CB-41C8-B652-7EDB9F51E221}" presName="hierChild1" presStyleCnt="0">
        <dgm:presLayoutVars>
          <dgm:chPref val="1"/>
          <dgm:dir/>
          <dgm:animOne val="branch"/>
          <dgm:animLvl val="lvl"/>
          <dgm:resizeHandles/>
        </dgm:presLayoutVars>
      </dgm:prSet>
      <dgm:spPr/>
      <dgm:t>
        <a:bodyPr/>
        <a:lstStyle/>
        <a:p>
          <a:endParaRPr lang="ru-RU"/>
        </a:p>
      </dgm:t>
    </dgm:pt>
    <dgm:pt modelId="{9559E228-A8BE-41D3-929B-D5E9818F0C1F}" type="pres">
      <dgm:prSet presAssocID="{E3711338-04EB-45DF-8208-6500A1A23DE9}" presName="hierRoot1" presStyleCnt="0"/>
      <dgm:spPr/>
    </dgm:pt>
    <dgm:pt modelId="{A8B755FF-A2FB-403A-9C74-73A1E5A30D22}" type="pres">
      <dgm:prSet presAssocID="{E3711338-04EB-45DF-8208-6500A1A23DE9}" presName="composite" presStyleCnt="0"/>
      <dgm:spPr/>
    </dgm:pt>
    <dgm:pt modelId="{804B9F44-53C5-4039-AEE2-E821DC6A4274}" type="pres">
      <dgm:prSet presAssocID="{E3711338-04EB-45DF-8208-6500A1A23DE9}" presName="background" presStyleLbl="node0" presStyleIdx="0" presStyleCnt="1"/>
      <dgm:spPr/>
    </dgm:pt>
    <dgm:pt modelId="{CB0D96F4-4D45-4182-9E11-E0CA015347AB}" type="pres">
      <dgm:prSet presAssocID="{E3711338-04EB-45DF-8208-6500A1A23DE9}" presName="text" presStyleLbl="fgAcc0" presStyleIdx="0" presStyleCnt="1" custScaleX="306571" custScaleY="84323">
        <dgm:presLayoutVars>
          <dgm:chPref val="3"/>
        </dgm:presLayoutVars>
      </dgm:prSet>
      <dgm:spPr/>
      <dgm:t>
        <a:bodyPr/>
        <a:lstStyle/>
        <a:p>
          <a:endParaRPr lang="ru-RU"/>
        </a:p>
      </dgm:t>
    </dgm:pt>
    <dgm:pt modelId="{75AD61F4-C52D-4625-B5D0-F4285DC474FF}" type="pres">
      <dgm:prSet presAssocID="{E3711338-04EB-45DF-8208-6500A1A23DE9}" presName="hierChild2" presStyleCnt="0"/>
      <dgm:spPr/>
    </dgm:pt>
    <dgm:pt modelId="{7D16BE0E-54A2-408D-BE9D-38AFC3564F90}" type="pres">
      <dgm:prSet presAssocID="{47D7F343-9700-4CF3-B9E7-BC5DCBE057D0}" presName="Name10" presStyleLbl="parChTrans1D2" presStyleIdx="0" presStyleCnt="2"/>
      <dgm:spPr/>
      <dgm:t>
        <a:bodyPr/>
        <a:lstStyle/>
        <a:p>
          <a:endParaRPr lang="ru-RU"/>
        </a:p>
      </dgm:t>
    </dgm:pt>
    <dgm:pt modelId="{5D56D913-5C54-4A5A-8CF0-6D4CA114A3C8}" type="pres">
      <dgm:prSet presAssocID="{EA4CA143-9B88-4B93-9E0C-E59CE5D02E1D}" presName="hierRoot2" presStyleCnt="0"/>
      <dgm:spPr/>
    </dgm:pt>
    <dgm:pt modelId="{3024CD42-5B40-4405-9AE0-17C4D85A7BF0}" type="pres">
      <dgm:prSet presAssocID="{EA4CA143-9B88-4B93-9E0C-E59CE5D02E1D}" presName="composite2" presStyleCnt="0"/>
      <dgm:spPr/>
    </dgm:pt>
    <dgm:pt modelId="{6E0069E8-A132-4CA1-A680-597EFDC124B3}" type="pres">
      <dgm:prSet presAssocID="{EA4CA143-9B88-4B93-9E0C-E59CE5D02E1D}" presName="background2" presStyleLbl="node2" presStyleIdx="0" presStyleCnt="2"/>
      <dgm:spPr/>
    </dgm:pt>
    <dgm:pt modelId="{D62C82B5-B92C-4684-AE8A-45F914381EC6}" type="pres">
      <dgm:prSet presAssocID="{EA4CA143-9B88-4B93-9E0C-E59CE5D02E1D}" presName="text2" presStyleLbl="fgAcc2" presStyleIdx="0" presStyleCnt="2" custScaleX="215244" custScaleY="179366">
        <dgm:presLayoutVars>
          <dgm:chPref val="3"/>
        </dgm:presLayoutVars>
      </dgm:prSet>
      <dgm:spPr/>
      <dgm:t>
        <a:bodyPr/>
        <a:lstStyle/>
        <a:p>
          <a:endParaRPr lang="ru-RU"/>
        </a:p>
      </dgm:t>
    </dgm:pt>
    <dgm:pt modelId="{A0144D6F-82B0-4CE9-921E-548F3D46901A}" type="pres">
      <dgm:prSet presAssocID="{EA4CA143-9B88-4B93-9E0C-E59CE5D02E1D}" presName="hierChild3" presStyleCnt="0"/>
      <dgm:spPr/>
    </dgm:pt>
    <dgm:pt modelId="{19DDAA21-A11B-4EE2-A49B-9F565E54DA96}" type="pres">
      <dgm:prSet presAssocID="{A110615A-57AA-4591-8F04-0CC806C86FF6}" presName="Name10" presStyleLbl="parChTrans1D2" presStyleIdx="1" presStyleCnt="2"/>
      <dgm:spPr/>
      <dgm:t>
        <a:bodyPr/>
        <a:lstStyle/>
        <a:p>
          <a:endParaRPr lang="ru-RU"/>
        </a:p>
      </dgm:t>
    </dgm:pt>
    <dgm:pt modelId="{5C1E0E6F-B681-4403-8136-A594AFD516CD}" type="pres">
      <dgm:prSet presAssocID="{48D660AA-09A6-4267-AF97-FF2ED8C3843E}" presName="hierRoot2" presStyleCnt="0"/>
      <dgm:spPr/>
    </dgm:pt>
    <dgm:pt modelId="{AF59201C-694F-465A-A430-3E370EE73A35}" type="pres">
      <dgm:prSet presAssocID="{48D660AA-09A6-4267-AF97-FF2ED8C3843E}" presName="composite2" presStyleCnt="0"/>
      <dgm:spPr/>
    </dgm:pt>
    <dgm:pt modelId="{4E81BBCB-3900-4BC3-9B61-6D8D46666ACC}" type="pres">
      <dgm:prSet presAssocID="{48D660AA-09A6-4267-AF97-FF2ED8C3843E}" presName="background2" presStyleLbl="node2" presStyleIdx="1" presStyleCnt="2"/>
      <dgm:spPr/>
    </dgm:pt>
    <dgm:pt modelId="{C91F82D9-BD6E-4240-AF30-12744B7EED07}" type="pres">
      <dgm:prSet presAssocID="{48D660AA-09A6-4267-AF97-FF2ED8C3843E}" presName="text2" presStyleLbl="fgAcc2" presStyleIdx="1" presStyleCnt="2" custScaleX="187385" custScaleY="178329">
        <dgm:presLayoutVars>
          <dgm:chPref val="3"/>
        </dgm:presLayoutVars>
      </dgm:prSet>
      <dgm:spPr/>
      <dgm:t>
        <a:bodyPr/>
        <a:lstStyle/>
        <a:p>
          <a:endParaRPr lang="ru-RU"/>
        </a:p>
      </dgm:t>
    </dgm:pt>
    <dgm:pt modelId="{61DB2D2D-470D-4821-AACC-737ECBD920CD}" type="pres">
      <dgm:prSet presAssocID="{48D660AA-09A6-4267-AF97-FF2ED8C3843E}" presName="hierChild3" presStyleCnt="0"/>
      <dgm:spPr/>
    </dgm:pt>
  </dgm:ptLst>
  <dgm:cxnLst>
    <dgm:cxn modelId="{6D6E0C3B-CCB9-4A07-B6B6-240F1E840E93}" type="presOf" srcId="{EA4CA143-9B88-4B93-9E0C-E59CE5D02E1D}" destId="{D62C82B5-B92C-4684-AE8A-45F914381EC6}" srcOrd="0" destOrd="0" presId="urn:microsoft.com/office/officeart/2005/8/layout/hierarchy1"/>
    <dgm:cxn modelId="{3CCFDAD7-22F3-4D77-AE2C-F2F078DA9142}" srcId="{E3711338-04EB-45DF-8208-6500A1A23DE9}" destId="{48D660AA-09A6-4267-AF97-FF2ED8C3843E}" srcOrd="1" destOrd="0" parTransId="{A110615A-57AA-4591-8F04-0CC806C86FF6}" sibTransId="{08B58392-2D28-47DB-B394-4751D0A8EDC4}"/>
    <dgm:cxn modelId="{6700AEE0-1CE0-4C67-94DC-109862C95009}" type="presOf" srcId="{47D7F343-9700-4CF3-B9E7-BC5DCBE057D0}" destId="{7D16BE0E-54A2-408D-BE9D-38AFC3564F90}" srcOrd="0" destOrd="0" presId="urn:microsoft.com/office/officeart/2005/8/layout/hierarchy1"/>
    <dgm:cxn modelId="{187BAF7A-DD10-4DDC-B728-59C0F016C031}" type="presOf" srcId="{E3711338-04EB-45DF-8208-6500A1A23DE9}" destId="{CB0D96F4-4D45-4182-9E11-E0CA015347AB}" srcOrd="0" destOrd="0" presId="urn:microsoft.com/office/officeart/2005/8/layout/hierarchy1"/>
    <dgm:cxn modelId="{E7D21287-F3C9-4F80-9506-9A5FCE81D9DC}" type="presOf" srcId="{53DD324A-63CB-41C8-B652-7EDB9F51E221}" destId="{B0177BB0-61FB-4414-A95E-195F48D18A55}" srcOrd="0" destOrd="0" presId="urn:microsoft.com/office/officeart/2005/8/layout/hierarchy1"/>
    <dgm:cxn modelId="{0118E06F-DCA5-4736-A5ED-B04EFE35D061}" type="presOf" srcId="{48D660AA-09A6-4267-AF97-FF2ED8C3843E}" destId="{C91F82D9-BD6E-4240-AF30-12744B7EED07}" srcOrd="0" destOrd="0" presId="urn:microsoft.com/office/officeart/2005/8/layout/hierarchy1"/>
    <dgm:cxn modelId="{352FE112-7932-4BB0-95CE-FC6E7DABA640}" type="presOf" srcId="{A110615A-57AA-4591-8F04-0CC806C86FF6}" destId="{19DDAA21-A11B-4EE2-A49B-9F565E54DA96}" srcOrd="0" destOrd="0" presId="urn:microsoft.com/office/officeart/2005/8/layout/hierarchy1"/>
    <dgm:cxn modelId="{05D9DD36-2FF2-4C36-98C7-92A404E3F27E}" srcId="{E3711338-04EB-45DF-8208-6500A1A23DE9}" destId="{EA4CA143-9B88-4B93-9E0C-E59CE5D02E1D}" srcOrd="0" destOrd="0" parTransId="{47D7F343-9700-4CF3-B9E7-BC5DCBE057D0}" sibTransId="{D6B4EE8E-9E73-4CC2-8616-DC4035F00696}"/>
    <dgm:cxn modelId="{FB0EC462-78EB-48A6-A6AD-A63E32A6ECB2}" srcId="{53DD324A-63CB-41C8-B652-7EDB9F51E221}" destId="{E3711338-04EB-45DF-8208-6500A1A23DE9}" srcOrd="0" destOrd="0" parTransId="{06234DF0-1F65-4FBB-B659-6F0F412A7B54}" sibTransId="{A75BE160-9564-4953-939B-5685E1E7DFD5}"/>
    <dgm:cxn modelId="{F6CB5622-23E6-4BE2-82D0-DD99BBCA68E1}" type="presParOf" srcId="{B0177BB0-61FB-4414-A95E-195F48D18A55}" destId="{9559E228-A8BE-41D3-929B-D5E9818F0C1F}" srcOrd="0" destOrd="0" presId="urn:microsoft.com/office/officeart/2005/8/layout/hierarchy1"/>
    <dgm:cxn modelId="{9E59BDF0-BE85-493F-8548-9471641D95E3}" type="presParOf" srcId="{9559E228-A8BE-41D3-929B-D5E9818F0C1F}" destId="{A8B755FF-A2FB-403A-9C74-73A1E5A30D22}" srcOrd="0" destOrd="0" presId="urn:microsoft.com/office/officeart/2005/8/layout/hierarchy1"/>
    <dgm:cxn modelId="{F54CE3B7-C0F0-4168-8EE5-6591BE26CF0D}" type="presParOf" srcId="{A8B755FF-A2FB-403A-9C74-73A1E5A30D22}" destId="{804B9F44-53C5-4039-AEE2-E821DC6A4274}" srcOrd="0" destOrd="0" presId="urn:microsoft.com/office/officeart/2005/8/layout/hierarchy1"/>
    <dgm:cxn modelId="{9D6345C9-C07E-4EF8-B33E-E652F1D009C9}" type="presParOf" srcId="{A8B755FF-A2FB-403A-9C74-73A1E5A30D22}" destId="{CB0D96F4-4D45-4182-9E11-E0CA015347AB}" srcOrd="1" destOrd="0" presId="urn:microsoft.com/office/officeart/2005/8/layout/hierarchy1"/>
    <dgm:cxn modelId="{2C1855AF-13E9-4AD0-A6A7-8D83E053D367}" type="presParOf" srcId="{9559E228-A8BE-41D3-929B-D5E9818F0C1F}" destId="{75AD61F4-C52D-4625-B5D0-F4285DC474FF}" srcOrd="1" destOrd="0" presId="urn:microsoft.com/office/officeart/2005/8/layout/hierarchy1"/>
    <dgm:cxn modelId="{89FC5C21-E517-49DB-9851-B5426D6B3D27}" type="presParOf" srcId="{75AD61F4-C52D-4625-B5D0-F4285DC474FF}" destId="{7D16BE0E-54A2-408D-BE9D-38AFC3564F90}" srcOrd="0" destOrd="0" presId="urn:microsoft.com/office/officeart/2005/8/layout/hierarchy1"/>
    <dgm:cxn modelId="{7E576BF2-5EFB-41E6-A089-6FA29DF1B340}" type="presParOf" srcId="{75AD61F4-C52D-4625-B5D0-F4285DC474FF}" destId="{5D56D913-5C54-4A5A-8CF0-6D4CA114A3C8}" srcOrd="1" destOrd="0" presId="urn:microsoft.com/office/officeart/2005/8/layout/hierarchy1"/>
    <dgm:cxn modelId="{875A46E3-BE43-4770-AA6E-51DF02B5E9B6}" type="presParOf" srcId="{5D56D913-5C54-4A5A-8CF0-6D4CA114A3C8}" destId="{3024CD42-5B40-4405-9AE0-17C4D85A7BF0}" srcOrd="0" destOrd="0" presId="urn:microsoft.com/office/officeart/2005/8/layout/hierarchy1"/>
    <dgm:cxn modelId="{B125855D-2E42-49D1-8FBC-168866AE7DB0}" type="presParOf" srcId="{3024CD42-5B40-4405-9AE0-17C4D85A7BF0}" destId="{6E0069E8-A132-4CA1-A680-597EFDC124B3}" srcOrd="0" destOrd="0" presId="urn:microsoft.com/office/officeart/2005/8/layout/hierarchy1"/>
    <dgm:cxn modelId="{E794DEF0-05A1-42B1-A64E-AE87FFB49DB6}" type="presParOf" srcId="{3024CD42-5B40-4405-9AE0-17C4D85A7BF0}" destId="{D62C82B5-B92C-4684-AE8A-45F914381EC6}" srcOrd="1" destOrd="0" presId="urn:microsoft.com/office/officeart/2005/8/layout/hierarchy1"/>
    <dgm:cxn modelId="{B9D4281C-5961-4C61-84C7-0893F8E0AF9D}" type="presParOf" srcId="{5D56D913-5C54-4A5A-8CF0-6D4CA114A3C8}" destId="{A0144D6F-82B0-4CE9-921E-548F3D46901A}" srcOrd="1" destOrd="0" presId="urn:microsoft.com/office/officeart/2005/8/layout/hierarchy1"/>
    <dgm:cxn modelId="{BE68BFBE-0C9F-4B0F-B078-27C78F164FB4}" type="presParOf" srcId="{75AD61F4-C52D-4625-B5D0-F4285DC474FF}" destId="{19DDAA21-A11B-4EE2-A49B-9F565E54DA96}" srcOrd="2" destOrd="0" presId="urn:microsoft.com/office/officeart/2005/8/layout/hierarchy1"/>
    <dgm:cxn modelId="{B8D4D982-C682-4BF4-8968-2457A8ECE313}" type="presParOf" srcId="{75AD61F4-C52D-4625-B5D0-F4285DC474FF}" destId="{5C1E0E6F-B681-4403-8136-A594AFD516CD}" srcOrd="3" destOrd="0" presId="urn:microsoft.com/office/officeart/2005/8/layout/hierarchy1"/>
    <dgm:cxn modelId="{5120E939-4B3D-4D05-9AA2-11F56D61CC32}" type="presParOf" srcId="{5C1E0E6F-B681-4403-8136-A594AFD516CD}" destId="{AF59201C-694F-465A-A430-3E370EE73A35}" srcOrd="0" destOrd="0" presId="urn:microsoft.com/office/officeart/2005/8/layout/hierarchy1"/>
    <dgm:cxn modelId="{509AF7DE-FE2F-4B86-AF2E-D7DB3585D2E2}" type="presParOf" srcId="{AF59201C-694F-465A-A430-3E370EE73A35}" destId="{4E81BBCB-3900-4BC3-9B61-6D8D46666ACC}" srcOrd="0" destOrd="0" presId="urn:microsoft.com/office/officeart/2005/8/layout/hierarchy1"/>
    <dgm:cxn modelId="{C8D6CF66-1731-44BB-881D-0A96B1BA5B7A}" type="presParOf" srcId="{AF59201C-694F-465A-A430-3E370EE73A35}" destId="{C91F82D9-BD6E-4240-AF30-12744B7EED07}" srcOrd="1" destOrd="0" presId="urn:microsoft.com/office/officeart/2005/8/layout/hierarchy1"/>
    <dgm:cxn modelId="{F800D7AB-01F6-4C60-B795-656ACAB58D36}" type="presParOf" srcId="{5C1E0E6F-B681-4403-8136-A594AFD516CD}" destId="{61DB2D2D-470D-4821-AACC-737ECBD920CD}" srcOrd="1" destOrd="0" presId="urn:microsoft.com/office/officeart/2005/8/layout/hierarchy1"/>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78D3145-781B-45DA-8864-17F5FC8B3607}" type="doc">
      <dgm:prSet loTypeId="urn:microsoft.com/office/officeart/2005/8/layout/hProcess6" loCatId="process" qsTypeId="urn:microsoft.com/office/officeart/2005/8/quickstyle/simple1" qsCatId="simple" csTypeId="urn:microsoft.com/office/officeart/2005/8/colors/colorful1" csCatId="colorful" phldr="1"/>
      <dgm:spPr/>
      <dgm:t>
        <a:bodyPr/>
        <a:lstStyle/>
        <a:p>
          <a:endParaRPr lang="ru-RU"/>
        </a:p>
      </dgm:t>
    </dgm:pt>
    <dgm:pt modelId="{CAA99B81-DCD0-4797-9B6D-AA50E3CAFE25}">
      <dgm:prSet phldrT="[Текст]" custT="1"/>
      <dgm:spPr/>
      <dgm:t>
        <a:bodyPr/>
        <a:lstStyle/>
        <a:p>
          <a:r>
            <a:rPr lang="ru-RU" sz="1400" b="1" dirty="0" smtClean="0">
              <a:solidFill>
                <a:schemeClr val="tx1">
                  <a:lumMod val="85000"/>
                  <a:lumOff val="15000"/>
                </a:schemeClr>
              </a:solidFill>
            </a:rPr>
            <a:t>166 567,4 тыс. руб</a:t>
          </a:r>
          <a:r>
            <a:rPr lang="ru-RU" sz="1400" dirty="0" smtClean="0"/>
            <a:t>.</a:t>
          </a:r>
          <a:endParaRPr lang="ru-RU" sz="1400" dirty="0"/>
        </a:p>
      </dgm:t>
    </dgm:pt>
    <dgm:pt modelId="{9870409A-2998-4A46-B441-3893C73BC193}" type="parTrans" cxnId="{6B73BE8C-0996-4100-A249-79DD0E14467E}">
      <dgm:prSet/>
      <dgm:spPr/>
      <dgm:t>
        <a:bodyPr/>
        <a:lstStyle/>
        <a:p>
          <a:endParaRPr lang="ru-RU"/>
        </a:p>
      </dgm:t>
    </dgm:pt>
    <dgm:pt modelId="{562A9B64-6EE8-4671-A154-9D1E8D87C5FA}" type="sibTrans" cxnId="{6B73BE8C-0996-4100-A249-79DD0E14467E}">
      <dgm:prSet/>
      <dgm:spPr/>
      <dgm:t>
        <a:bodyPr/>
        <a:lstStyle/>
        <a:p>
          <a:endParaRPr lang="ru-RU"/>
        </a:p>
      </dgm:t>
    </dgm:pt>
    <dgm:pt modelId="{5E1A1E53-95DC-469A-B2B0-E5F0D2EB0561}">
      <dgm:prSet phldrT="[Текст]" custT="1"/>
      <dgm:spPr/>
      <dgm:t>
        <a:bodyPr/>
        <a:lstStyle/>
        <a:p>
          <a:r>
            <a:rPr lang="ru-RU" sz="1000" dirty="0" smtClean="0"/>
            <a:t> </a:t>
          </a:r>
          <a:r>
            <a:rPr lang="ru-RU" sz="1400" dirty="0" smtClean="0"/>
            <a:t>Первоначально      утвержденный бюджет</a:t>
          </a:r>
          <a:endParaRPr lang="ru-RU" sz="1400" dirty="0"/>
        </a:p>
      </dgm:t>
    </dgm:pt>
    <dgm:pt modelId="{DC044FE0-9610-4CDB-ACB7-E3A7FB182AA7}" type="parTrans" cxnId="{4A7729A9-61A3-4C36-A24E-13CF56414B2A}">
      <dgm:prSet/>
      <dgm:spPr/>
      <dgm:t>
        <a:bodyPr/>
        <a:lstStyle/>
        <a:p>
          <a:endParaRPr lang="ru-RU"/>
        </a:p>
      </dgm:t>
    </dgm:pt>
    <dgm:pt modelId="{F6547E6A-3D67-4870-8D45-63CCF670EF73}" type="sibTrans" cxnId="{4A7729A9-61A3-4C36-A24E-13CF56414B2A}">
      <dgm:prSet/>
      <dgm:spPr/>
      <dgm:t>
        <a:bodyPr/>
        <a:lstStyle/>
        <a:p>
          <a:endParaRPr lang="ru-RU"/>
        </a:p>
      </dgm:t>
    </dgm:pt>
    <dgm:pt modelId="{D7824A31-8C01-47DA-AF36-104C4D761E8A}">
      <dgm:prSet phldrT="[Текст]" custT="1"/>
      <dgm:spPr/>
      <dgm:t>
        <a:bodyPr/>
        <a:lstStyle/>
        <a:p>
          <a:r>
            <a:rPr lang="ru-RU" sz="1400" b="1" dirty="0" smtClean="0">
              <a:solidFill>
                <a:schemeClr val="tx1">
                  <a:lumMod val="85000"/>
                  <a:lumOff val="15000"/>
                </a:schemeClr>
              </a:solidFill>
            </a:rPr>
            <a:t>183 039,5 тыс. руб.</a:t>
          </a:r>
          <a:endParaRPr lang="ru-RU" sz="1400" b="1" dirty="0">
            <a:solidFill>
              <a:schemeClr val="tx1">
                <a:lumMod val="85000"/>
                <a:lumOff val="15000"/>
              </a:schemeClr>
            </a:solidFill>
          </a:endParaRPr>
        </a:p>
      </dgm:t>
    </dgm:pt>
    <dgm:pt modelId="{F3A0A14D-E757-4AEE-9CDB-00EE6BBEC96A}" type="parTrans" cxnId="{7ED685E4-2134-4FD0-BB42-547823AD5027}">
      <dgm:prSet/>
      <dgm:spPr/>
      <dgm:t>
        <a:bodyPr/>
        <a:lstStyle/>
        <a:p>
          <a:endParaRPr lang="ru-RU"/>
        </a:p>
      </dgm:t>
    </dgm:pt>
    <dgm:pt modelId="{C8E4CEBC-1517-46D4-BEE2-A89AD4AFAD25}" type="sibTrans" cxnId="{7ED685E4-2134-4FD0-BB42-547823AD5027}">
      <dgm:prSet/>
      <dgm:spPr/>
      <dgm:t>
        <a:bodyPr/>
        <a:lstStyle/>
        <a:p>
          <a:endParaRPr lang="ru-RU"/>
        </a:p>
      </dgm:t>
    </dgm:pt>
    <dgm:pt modelId="{3E7417A8-9E2C-4FA6-880E-3BEF17086D74}">
      <dgm:prSet phldrT="[Текст]"/>
      <dgm:spPr/>
      <dgm:t>
        <a:bodyPr/>
        <a:lstStyle/>
        <a:p>
          <a:r>
            <a:rPr lang="ru-RU" dirty="0" smtClean="0"/>
            <a:t>  Уточненный  бюджет</a:t>
          </a:r>
          <a:endParaRPr lang="ru-RU" dirty="0"/>
        </a:p>
      </dgm:t>
    </dgm:pt>
    <dgm:pt modelId="{DDF0C31A-837E-4422-9875-528BCB51A41B}" type="parTrans" cxnId="{6B01276A-A0AA-4EDD-8AB3-8296033A063D}">
      <dgm:prSet/>
      <dgm:spPr/>
      <dgm:t>
        <a:bodyPr/>
        <a:lstStyle/>
        <a:p>
          <a:endParaRPr lang="ru-RU"/>
        </a:p>
      </dgm:t>
    </dgm:pt>
    <dgm:pt modelId="{40B5AD01-C8B8-4D4B-94BD-5EAB990E6E6B}" type="sibTrans" cxnId="{6B01276A-A0AA-4EDD-8AB3-8296033A063D}">
      <dgm:prSet/>
      <dgm:spPr/>
      <dgm:t>
        <a:bodyPr/>
        <a:lstStyle/>
        <a:p>
          <a:endParaRPr lang="ru-RU"/>
        </a:p>
      </dgm:t>
    </dgm:pt>
    <dgm:pt modelId="{592AD3F6-2296-4E18-8773-21984C27FF3B}">
      <dgm:prSet phldrT="[Текст]" custT="1"/>
      <dgm:spPr/>
      <dgm:t>
        <a:bodyPr/>
        <a:lstStyle/>
        <a:p>
          <a:r>
            <a:rPr lang="ru-RU" sz="1400" b="1" dirty="0" smtClean="0">
              <a:solidFill>
                <a:schemeClr val="tx1">
                  <a:lumMod val="85000"/>
                  <a:lumOff val="15000"/>
                </a:schemeClr>
              </a:solidFill>
            </a:rPr>
            <a:t>166 567,4 тыс. руб.</a:t>
          </a:r>
          <a:endParaRPr lang="ru-RU" sz="1400" b="1" dirty="0">
            <a:solidFill>
              <a:schemeClr val="tx1">
                <a:lumMod val="85000"/>
                <a:lumOff val="15000"/>
              </a:schemeClr>
            </a:solidFill>
          </a:endParaRPr>
        </a:p>
      </dgm:t>
    </dgm:pt>
    <dgm:pt modelId="{BBDDD183-FBD4-4B49-8795-0EF50FD2CB4D}" type="parTrans" cxnId="{1BF92371-B75C-4BA9-AE8D-D487B347D335}">
      <dgm:prSet/>
      <dgm:spPr/>
      <dgm:t>
        <a:bodyPr/>
        <a:lstStyle/>
        <a:p>
          <a:endParaRPr lang="ru-RU"/>
        </a:p>
      </dgm:t>
    </dgm:pt>
    <dgm:pt modelId="{2F2E99BD-A2A0-4D48-A302-49E8074BF324}" type="sibTrans" cxnId="{1BF92371-B75C-4BA9-AE8D-D487B347D335}">
      <dgm:prSet/>
      <dgm:spPr/>
      <dgm:t>
        <a:bodyPr/>
        <a:lstStyle/>
        <a:p>
          <a:endParaRPr lang="ru-RU"/>
        </a:p>
      </dgm:t>
    </dgm:pt>
    <dgm:pt modelId="{F96A9A65-025F-461A-93F6-D38FDE21A711}">
      <dgm:prSet phldrT="[Текст]"/>
      <dgm:spPr/>
      <dgm:t>
        <a:bodyPr/>
        <a:lstStyle/>
        <a:p>
          <a:r>
            <a:rPr lang="ru-RU" dirty="0" smtClean="0"/>
            <a:t>Кассовое  исполнение 91%</a:t>
          </a:r>
          <a:endParaRPr lang="ru-RU" dirty="0"/>
        </a:p>
      </dgm:t>
    </dgm:pt>
    <dgm:pt modelId="{4B35B062-B8D2-4BEA-B9FF-B277B66209D8}" type="parTrans" cxnId="{059CDEB6-6945-4ABD-B5CE-FE7AB8907371}">
      <dgm:prSet/>
      <dgm:spPr/>
      <dgm:t>
        <a:bodyPr/>
        <a:lstStyle/>
        <a:p>
          <a:endParaRPr lang="ru-RU"/>
        </a:p>
      </dgm:t>
    </dgm:pt>
    <dgm:pt modelId="{87079885-CF77-449E-829E-116A24B8DE5B}" type="sibTrans" cxnId="{059CDEB6-6945-4ABD-B5CE-FE7AB8907371}">
      <dgm:prSet/>
      <dgm:spPr/>
      <dgm:t>
        <a:bodyPr/>
        <a:lstStyle/>
        <a:p>
          <a:endParaRPr lang="ru-RU"/>
        </a:p>
      </dgm:t>
    </dgm:pt>
    <dgm:pt modelId="{6BA37B7A-454A-4FD5-BB2B-23B8E380220C}" type="pres">
      <dgm:prSet presAssocID="{478D3145-781B-45DA-8864-17F5FC8B3607}" presName="theList" presStyleCnt="0">
        <dgm:presLayoutVars>
          <dgm:dir/>
          <dgm:animLvl val="lvl"/>
          <dgm:resizeHandles val="exact"/>
        </dgm:presLayoutVars>
      </dgm:prSet>
      <dgm:spPr/>
      <dgm:t>
        <a:bodyPr/>
        <a:lstStyle/>
        <a:p>
          <a:endParaRPr lang="ru-RU"/>
        </a:p>
      </dgm:t>
    </dgm:pt>
    <dgm:pt modelId="{B48FD7B4-E370-458A-97CE-7EF3975555C7}" type="pres">
      <dgm:prSet presAssocID="{CAA99B81-DCD0-4797-9B6D-AA50E3CAFE25}" presName="compNode" presStyleCnt="0"/>
      <dgm:spPr/>
    </dgm:pt>
    <dgm:pt modelId="{42B3B8A4-2F62-414B-A016-162588440E4C}" type="pres">
      <dgm:prSet presAssocID="{CAA99B81-DCD0-4797-9B6D-AA50E3CAFE25}" presName="noGeometry" presStyleCnt="0"/>
      <dgm:spPr/>
    </dgm:pt>
    <dgm:pt modelId="{1D0D5DAB-25DE-4080-A60C-B89F4D1C4083}" type="pres">
      <dgm:prSet presAssocID="{CAA99B81-DCD0-4797-9B6D-AA50E3CAFE25}" presName="childTextVisible" presStyleLbl="bgAccFollowNode1" presStyleIdx="0" presStyleCnt="3" custScaleX="177815" custScaleY="178627">
        <dgm:presLayoutVars>
          <dgm:bulletEnabled val="1"/>
        </dgm:presLayoutVars>
      </dgm:prSet>
      <dgm:spPr/>
      <dgm:t>
        <a:bodyPr/>
        <a:lstStyle/>
        <a:p>
          <a:endParaRPr lang="ru-RU"/>
        </a:p>
      </dgm:t>
    </dgm:pt>
    <dgm:pt modelId="{745C6645-3F2F-41E9-9BE8-E5B52EA8D886}" type="pres">
      <dgm:prSet presAssocID="{CAA99B81-DCD0-4797-9B6D-AA50E3CAFE25}" presName="childTextHidden" presStyleLbl="bgAccFollowNode1" presStyleIdx="0" presStyleCnt="3"/>
      <dgm:spPr/>
      <dgm:t>
        <a:bodyPr/>
        <a:lstStyle/>
        <a:p>
          <a:endParaRPr lang="ru-RU"/>
        </a:p>
      </dgm:t>
    </dgm:pt>
    <dgm:pt modelId="{06E13296-92F7-4AD3-B6B7-AD2F0B38659C}" type="pres">
      <dgm:prSet presAssocID="{CAA99B81-DCD0-4797-9B6D-AA50E3CAFE25}" presName="parentText" presStyleLbl="node1" presStyleIdx="0" presStyleCnt="3" custScaleX="186056" custScaleY="141781" custLinFactY="-48005" custLinFactNeighborX="19075" custLinFactNeighborY="-100000">
        <dgm:presLayoutVars>
          <dgm:chMax val="1"/>
          <dgm:bulletEnabled val="1"/>
        </dgm:presLayoutVars>
      </dgm:prSet>
      <dgm:spPr/>
      <dgm:t>
        <a:bodyPr/>
        <a:lstStyle/>
        <a:p>
          <a:endParaRPr lang="ru-RU"/>
        </a:p>
      </dgm:t>
    </dgm:pt>
    <dgm:pt modelId="{653B48EB-9E22-4861-A264-E81DCCC0FD50}" type="pres">
      <dgm:prSet presAssocID="{CAA99B81-DCD0-4797-9B6D-AA50E3CAFE25}" presName="aSpace" presStyleCnt="0"/>
      <dgm:spPr/>
    </dgm:pt>
    <dgm:pt modelId="{CC4EE307-A76D-41BF-A0C9-A796901C5104}" type="pres">
      <dgm:prSet presAssocID="{D7824A31-8C01-47DA-AF36-104C4D761E8A}" presName="compNode" presStyleCnt="0"/>
      <dgm:spPr/>
    </dgm:pt>
    <dgm:pt modelId="{8E0764AB-1A07-4451-9B73-C920090E8755}" type="pres">
      <dgm:prSet presAssocID="{D7824A31-8C01-47DA-AF36-104C4D761E8A}" presName="noGeometry" presStyleCnt="0"/>
      <dgm:spPr/>
    </dgm:pt>
    <dgm:pt modelId="{153A9539-13EE-420E-A8D1-A18CC55C821B}" type="pres">
      <dgm:prSet presAssocID="{D7824A31-8C01-47DA-AF36-104C4D761E8A}" presName="childTextVisible" presStyleLbl="bgAccFollowNode1" presStyleIdx="1" presStyleCnt="3" custScaleX="181736" custScaleY="201519" custLinFactNeighborX="-6206" custLinFactNeighborY="-1067">
        <dgm:presLayoutVars>
          <dgm:bulletEnabled val="1"/>
        </dgm:presLayoutVars>
      </dgm:prSet>
      <dgm:spPr/>
      <dgm:t>
        <a:bodyPr/>
        <a:lstStyle/>
        <a:p>
          <a:endParaRPr lang="ru-RU"/>
        </a:p>
      </dgm:t>
    </dgm:pt>
    <dgm:pt modelId="{D8B54C71-F293-4A3D-85D6-35EC7BCA0680}" type="pres">
      <dgm:prSet presAssocID="{D7824A31-8C01-47DA-AF36-104C4D761E8A}" presName="childTextHidden" presStyleLbl="bgAccFollowNode1" presStyleIdx="1" presStyleCnt="3"/>
      <dgm:spPr/>
      <dgm:t>
        <a:bodyPr/>
        <a:lstStyle/>
        <a:p>
          <a:endParaRPr lang="ru-RU"/>
        </a:p>
      </dgm:t>
    </dgm:pt>
    <dgm:pt modelId="{2A17024C-CDF6-4C15-A793-73D753F7987E}" type="pres">
      <dgm:prSet presAssocID="{D7824A31-8C01-47DA-AF36-104C4D761E8A}" presName="parentText" presStyleLbl="node1" presStyleIdx="1" presStyleCnt="3" custScaleX="180396" custScaleY="144941" custLinFactY="-31530" custLinFactNeighborX="-13920" custLinFactNeighborY="-100000">
        <dgm:presLayoutVars>
          <dgm:chMax val="1"/>
          <dgm:bulletEnabled val="1"/>
        </dgm:presLayoutVars>
      </dgm:prSet>
      <dgm:spPr/>
      <dgm:t>
        <a:bodyPr/>
        <a:lstStyle/>
        <a:p>
          <a:endParaRPr lang="ru-RU"/>
        </a:p>
      </dgm:t>
    </dgm:pt>
    <dgm:pt modelId="{F59D459A-8EBE-440D-99C9-8DD09325ACFA}" type="pres">
      <dgm:prSet presAssocID="{D7824A31-8C01-47DA-AF36-104C4D761E8A}" presName="aSpace" presStyleCnt="0"/>
      <dgm:spPr/>
    </dgm:pt>
    <dgm:pt modelId="{6F38BEFA-EFB4-4230-A1C0-DEAAF6222A34}" type="pres">
      <dgm:prSet presAssocID="{592AD3F6-2296-4E18-8773-21984C27FF3B}" presName="compNode" presStyleCnt="0"/>
      <dgm:spPr/>
    </dgm:pt>
    <dgm:pt modelId="{E2AD048F-89A6-4A7F-A5AE-0F0034E79D67}" type="pres">
      <dgm:prSet presAssocID="{592AD3F6-2296-4E18-8773-21984C27FF3B}" presName="noGeometry" presStyleCnt="0"/>
      <dgm:spPr/>
    </dgm:pt>
    <dgm:pt modelId="{DD21639E-DFCB-450C-AFFA-9D8689181912}" type="pres">
      <dgm:prSet presAssocID="{592AD3F6-2296-4E18-8773-21984C27FF3B}" presName="childTextVisible" presStyleLbl="bgAccFollowNode1" presStyleIdx="2" presStyleCnt="3" custScaleX="174639" custScaleY="192189">
        <dgm:presLayoutVars>
          <dgm:bulletEnabled val="1"/>
        </dgm:presLayoutVars>
      </dgm:prSet>
      <dgm:spPr/>
      <dgm:t>
        <a:bodyPr/>
        <a:lstStyle/>
        <a:p>
          <a:endParaRPr lang="ru-RU"/>
        </a:p>
      </dgm:t>
    </dgm:pt>
    <dgm:pt modelId="{1578E166-BE57-415A-86BB-0C3008EBE27E}" type="pres">
      <dgm:prSet presAssocID="{592AD3F6-2296-4E18-8773-21984C27FF3B}" presName="childTextHidden" presStyleLbl="bgAccFollowNode1" presStyleIdx="2" presStyleCnt="3"/>
      <dgm:spPr/>
      <dgm:t>
        <a:bodyPr/>
        <a:lstStyle/>
        <a:p>
          <a:endParaRPr lang="ru-RU"/>
        </a:p>
      </dgm:t>
    </dgm:pt>
    <dgm:pt modelId="{BB251D8B-AB44-4400-BC72-36FEF2A839FA}" type="pres">
      <dgm:prSet presAssocID="{592AD3F6-2296-4E18-8773-21984C27FF3B}" presName="parentText" presStyleLbl="node1" presStyleIdx="2" presStyleCnt="3" custScaleX="179503" custScaleY="150316" custLinFactY="-28842" custLinFactNeighborX="7012" custLinFactNeighborY="-100000">
        <dgm:presLayoutVars>
          <dgm:chMax val="1"/>
          <dgm:bulletEnabled val="1"/>
        </dgm:presLayoutVars>
      </dgm:prSet>
      <dgm:spPr/>
      <dgm:t>
        <a:bodyPr/>
        <a:lstStyle/>
        <a:p>
          <a:endParaRPr lang="ru-RU"/>
        </a:p>
      </dgm:t>
    </dgm:pt>
  </dgm:ptLst>
  <dgm:cxnLst>
    <dgm:cxn modelId="{6B73BE8C-0996-4100-A249-79DD0E14467E}" srcId="{478D3145-781B-45DA-8864-17F5FC8B3607}" destId="{CAA99B81-DCD0-4797-9B6D-AA50E3CAFE25}" srcOrd="0" destOrd="0" parTransId="{9870409A-2998-4A46-B441-3893C73BC193}" sibTransId="{562A9B64-6EE8-4671-A154-9D1E8D87C5FA}"/>
    <dgm:cxn modelId="{059CDEB6-6945-4ABD-B5CE-FE7AB8907371}" srcId="{592AD3F6-2296-4E18-8773-21984C27FF3B}" destId="{F96A9A65-025F-461A-93F6-D38FDE21A711}" srcOrd="0" destOrd="0" parTransId="{4B35B062-B8D2-4BEA-B9FF-B277B66209D8}" sibTransId="{87079885-CF77-449E-829E-116A24B8DE5B}"/>
    <dgm:cxn modelId="{42AB0793-D298-4878-9411-6B02150EEDB3}" type="presOf" srcId="{3E7417A8-9E2C-4FA6-880E-3BEF17086D74}" destId="{D8B54C71-F293-4A3D-85D6-35EC7BCA0680}" srcOrd="1" destOrd="0" presId="urn:microsoft.com/office/officeart/2005/8/layout/hProcess6"/>
    <dgm:cxn modelId="{7ED685E4-2134-4FD0-BB42-547823AD5027}" srcId="{478D3145-781B-45DA-8864-17F5FC8B3607}" destId="{D7824A31-8C01-47DA-AF36-104C4D761E8A}" srcOrd="1" destOrd="0" parTransId="{F3A0A14D-E757-4AEE-9CDB-00EE6BBEC96A}" sibTransId="{C8E4CEBC-1517-46D4-BEE2-A89AD4AFAD25}"/>
    <dgm:cxn modelId="{1BF92371-B75C-4BA9-AE8D-D487B347D335}" srcId="{478D3145-781B-45DA-8864-17F5FC8B3607}" destId="{592AD3F6-2296-4E18-8773-21984C27FF3B}" srcOrd="2" destOrd="0" parTransId="{BBDDD183-FBD4-4B49-8795-0EF50FD2CB4D}" sibTransId="{2F2E99BD-A2A0-4D48-A302-49E8074BF324}"/>
    <dgm:cxn modelId="{3E591691-F8B1-48FA-898E-CC7A6098A17B}" type="presOf" srcId="{592AD3F6-2296-4E18-8773-21984C27FF3B}" destId="{BB251D8B-AB44-4400-BC72-36FEF2A839FA}" srcOrd="0" destOrd="0" presId="urn:microsoft.com/office/officeart/2005/8/layout/hProcess6"/>
    <dgm:cxn modelId="{B685AB2D-0532-4737-AE2A-AD47E15F78DB}" type="presOf" srcId="{F96A9A65-025F-461A-93F6-D38FDE21A711}" destId="{1578E166-BE57-415A-86BB-0C3008EBE27E}" srcOrd="1" destOrd="0" presId="urn:microsoft.com/office/officeart/2005/8/layout/hProcess6"/>
    <dgm:cxn modelId="{4A7729A9-61A3-4C36-A24E-13CF56414B2A}" srcId="{CAA99B81-DCD0-4797-9B6D-AA50E3CAFE25}" destId="{5E1A1E53-95DC-469A-B2B0-E5F0D2EB0561}" srcOrd="0" destOrd="0" parTransId="{DC044FE0-9610-4CDB-ACB7-E3A7FB182AA7}" sibTransId="{F6547E6A-3D67-4870-8D45-63CCF670EF73}"/>
    <dgm:cxn modelId="{452429B9-4335-4C28-AE4A-CFD315838311}" type="presOf" srcId="{D7824A31-8C01-47DA-AF36-104C4D761E8A}" destId="{2A17024C-CDF6-4C15-A793-73D753F7987E}" srcOrd="0" destOrd="0" presId="urn:microsoft.com/office/officeart/2005/8/layout/hProcess6"/>
    <dgm:cxn modelId="{6B01276A-A0AA-4EDD-8AB3-8296033A063D}" srcId="{D7824A31-8C01-47DA-AF36-104C4D761E8A}" destId="{3E7417A8-9E2C-4FA6-880E-3BEF17086D74}" srcOrd="0" destOrd="0" parTransId="{DDF0C31A-837E-4422-9875-528BCB51A41B}" sibTransId="{40B5AD01-C8B8-4D4B-94BD-5EAB990E6E6B}"/>
    <dgm:cxn modelId="{A11614CF-1287-4FE5-AD5C-656339856B56}" type="presOf" srcId="{5E1A1E53-95DC-469A-B2B0-E5F0D2EB0561}" destId="{1D0D5DAB-25DE-4080-A60C-B89F4D1C4083}" srcOrd="0" destOrd="0" presId="urn:microsoft.com/office/officeart/2005/8/layout/hProcess6"/>
    <dgm:cxn modelId="{AD1F1D5C-63E3-44AC-8628-26D19B86E20C}" type="presOf" srcId="{CAA99B81-DCD0-4797-9B6D-AA50E3CAFE25}" destId="{06E13296-92F7-4AD3-B6B7-AD2F0B38659C}" srcOrd="0" destOrd="0" presId="urn:microsoft.com/office/officeart/2005/8/layout/hProcess6"/>
    <dgm:cxn modelId="{BA384F04-9029-4C2B-85B7-C77F25A6B0F6}" type="presOf" srcId="{F96A9A65-025F-461A-93F6-D38FDE21A711}" destId="{DD21639E-DFCB-450C-AFFA-9D8689181912}" srcOrd="0" destOrd="0" presId="urn:microsoft.com/office/officeart/2005/8/layout/hProcess6"/>
    <dgm:cxn modelId="{8A69041B-8BE9-43A2-B2F1-AD4B311D7A0E}" type="presOf" srcId="{5E1A1E53-95DC-469A-B2B0-E5F0D2EB0561}" destId="{745C6645-3F2F-41E9-9BE8-E5B52EA8D886}" srcOrd="1" destOrd="0" presId="urn:microsoft.com/office/officeart/2005/8/layout/hProcess6"/>
    <dgm:cxn modelId="{082AD5DF-A1E7-40DC-8AFE-9693371E8A32}" type="presOf" srcId="{478D3145-781B-45DA-8864-17F5FC8B3607}" destId="{6BA37B7A-454A-4FD5-BB2B-23B8E380220C}" srcOrd="0" destOrd="0" presId="urn:microsoft.com/office/officeart/2005/8/layout/hProcess6"/>
    <dgm:cxn modelId="{DDF2D472-E2BC-4155-B0D0-8F479CCABA91}" type="presOf" srcId="{3E7417A8-9E2C-4FA6-880E-3BEF17086D74}" destId="{153A9539-13EE-420E-A8D1-A18CC55C821B}" srcOrd="0" destOrd="0" presId="urn:microsoft.com/office/officeart/2005/8/layout/hProcess6"/>
    <dgm:cxn modelId="{4C17ACBF-51C3-4B98-8A9A-331E817A8B85}" type="presParOf" srcId="{6BA37B7A-454A-4FD5-BB2B-23B8E380220C}" destId="{B48FD7B4-E370-458A-97CE-7EF3975555C7}" srcOrd="0" destOrd="0" presId="urn:microsoft.com/office/officeart/2005/8/layout/hProcess6"/>
    <dgm:cxn modelId="{C94A98F0-2C31-4E64-921C-8A752A37D3C8}" type="presParOf" srcId="{B48FD7B4-E370-458A-97CE-7EF3975555C7}" destId="{42B3B8A4-2F62-414B-A016-162588440E4C}" srcOrd="0" destOrd="0" presId="urn:microsoft.com/office/officeart/2005/8/layout/hProcess6"/>
    <dgm:cxn modelId="{23768C52-CEB5-4122-B5A2-6B85E13BD504}" type="presParOf" srcId="{B48FD7B4-E370-458A-97CE-7EF3975555C7}" destId="{1D0D5DAB-25DE-4080-A60C-B89F4D1C4083}" srcOrd="1" destOrd="0" presId="urn:microsoft.com/office/officeart/2005/8/layout/hProcess6"/>
    <dgm:cxn modelId="{ED576DE2-73DA-4E16-B44D-2107BFF39333}" type="presParOf" srcId="{B48FD7B4-E370-458A-97CE-7EF3975555C7}" destId="{745C6645-3F2F-41E9-9BE8-E5B52EA8D886}" srcOrd="2" destOrd="0" presId="urn:microsoft.com/office/officeart/2005/8/layout/hProcess6"/>
    <dgm:cxn modelId="{521AB73C-0DF5-4230-B834-F64FAF3784D1}" type="presParOf" srcId="{B48FD7B4-E370-458A-97CE-7EF3975555C7}" destId="{06E13296-92F7-4AD3-B6B7-AD2F0B38659C}" srcOrd="3" destOrd="0" presId="urn:microsoft.com/office/officeart/2005/8/layout/hProcess6"/>
    <dgm:cxn modelId="{C09D4971-D069-461C-B186-BA75D0B1EB92}" type="presParOf" srcId="{6BA37B7A-454A-4FD5-BB2B-23B8E380220C}" destId="{653B48EB-9E22-4861-A264-E81DCCC0FD50}" srcOrd="1" destOrd="0" presId="urn:microsoft.com/office/officeart/2005/8/layout/hProcess6"/>
    <dgm:cxn modelId="{1A920019-E643-4A5F-87CC-D82A77CB9AA4}" type="presParOf" srcId="{6BA37B7A-454A-4FD5-BB2B-23B8E380220C}" destId="{CC4EE307-A76D-41BF-A0C9-A796901C5104}" srcOrd="2" destOrd="0" presId="urn:microsoft.com/office/officeart/2005/8/layout/hProcess6"/>
    <dgm:cxn modelId="{50F7B5D5-8ACD-4A01-B9BE-2CE63F21EE31}" type="presParOf" srcId="{CC4EE307-A76D-41BF-A0C9-A796901C5104}" destId="{8E0764AB-1A07-4451-9B73-C920090E8755}" srcOrd="0" destOrd="0" presId="urn:microsoft.com/office/officeart/2005/8/layout/hProcess6"/>
    <dgm:cxn modelId="{592556CF-04D1-4D43-9DDB-4D4C625C7C1B}" type="presParOf" srcId="{CC4EE307-A76D-41BF-A0C9-A796901C5104}" destId="{153A9539-13EE-420E-A8D1-A18CC55C821B}" srcOrd="1" destOrd="0" presId="urn:microsoft.com/office/officeart/2005/8/layout/hProcess6"/>
    <dgm:cxn modelId="{B9BF5FFD-910B-4E59-BC8D-B9F0A5650F9A}" type="presParOf" srcId="{CC4EE307-A76D-41BF-A0C9-A796901C5104}" destId="{D8B54C71-F293-4A3D-85D6-35EC7BCA0680}" srcOrd="2" destOrd="0" presId="urn:microsoft.com/office/officeart/2005/8/layout/hProcess6"/>
    <dgm:cxn modelId="{F61B531A-EC21-4213-895F-096A7D9D5E65}" type="presParOf" srcId="{CC4EE307-A76D-41BF-A0C9-A796901C5104}" destId="{2A17024C-CDF6-4C15-A793-73D753F7987E}" srcOrd="3" destOrd="0" presId="urn:microsoft.com/office/officeart/2005/8/layout/hProcess6"/>
    <dgm:cxn modelId="{0A10D8C5-59AD-452C-A662-9D05C505F720}" type="presParOf" srcId="{6BA37B7A-454A-4FD5-BB2B-23B8E380220C}" destId="{F59D459A-8EBE-440D-99C9-8DD09325ACFA}" srcOrd="3" destOrd="0" presId="urn:microsoft.com/office/officeart/2005/8/layout/hProcess6"/>
    <dgm:cxn modelId="{1A311EB5-633C-44E9-A802-68AE6EE45C33}" type="presParOf" srcId="{6BA37B7A-454A-4FD5-BB2B-23B8E380220C}" destId="{6F38BEFA-EFB4-4230-A1C0-DEAAF6222A34}" srcOrd="4" destOrd="0" presId="urn:microsoft.com/office/officeart/2005/8/layout/hProcess6"/>
    <dgm:cxn modelId="{30CCB969-3F5B-498D-92A3-3ACBAEECB17C}" type="presParOf" srcId="{6F38BEFA-EFB4-4230-A1C0-DEAAF6222A34}" destId="{E2AD048F-89A6-4A7F-A5AE-0F0034E79D67}" srcOrd="0" destOrd="0" presId="urn:microsoft.com/office/officeart/2005/8/layout/hProcess6"/>
    <dgm:cxn modelId="{34F1B924-02E3-4D2F-A8EA-DD0381A13A33}" type="presParOf" srcId="{6F38BEFA-EFB4-4230-A1C0-DEAAF6222A34}" destId="{DD21639E-DFCB-450C-AFFA-9D8689181912}" srcOrd="1" destOrd="0" presId="urn:microsoft.com/office/officeart/2005/8/layout/hProcess6"/>
    <dgm:cxn modelId="{121EA3CE-E680-4466-84CD-78C6500B4CA4}" type="presParOf" srcId="{6F38BEFA-EFB4-4230-A1C0-DEAAF6222A34}" destId="{1578E166-BE57-415A-86BB-0C3008EBE27E}" srcOrd="2" destOrd="0" presId="urn:microsoft.com/office/officeart/2005/8/layout/hProcess6"/>
    <dgm:cxn modelId="{C3A23609-A2B2-41EF-9CC3-CD6F465EC2EF}" type="presParOf" srcId="{6F38BEFA-EFB4-4230-A1C0-DEAAF6222A34}" destId="{BB251D8B-AB44-4400-BC72-36FEF2A839FA}" srcOrd="3" destOrd="0" presId="urn:microsoft.com/office/officeart/2005/8/layout/hProcess6"/>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0.62612</cdr:x>
      <cdr:y>0.17857</cdr:y>
    </cdr:from>
    <cdr:to>
      <cdr:x>0.73828</cdr:x>
      <cdr:y>0.32143</cdr:y>
    </cdr:to>
    <cdr:sp macro="" textlink="">
      <cdr:nvSpPr>
        <cdr:cNvPr id="3" name="Прямая со стрелкой 2"/>
        <cdr:cNvSpPr/>
      </cdr:nvSpPr>
      <cdr:spPr>
        <a:xfrm xmlns:a="http://schemas.openxmlformats.org/drawingml/2006/main" flipH="1">
          <a:off x="2411759" y="720074"/>
          <a:ext cx="432035" cy="576070"/>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ru-RU"/>
        </a:p>
      </cdr:txBody>
    </cdr:sp>
  </cdr:relSizeAnchor>
  <cdr:relSizeAnchor xmlns:cdr="http://schemas.openxmlformats.org/drawingml/2006/chartDrawing">
    <cdr:from>
      <cdr:x>0.64481</cdr:x>
      <cdr:y>0.19643</cdr:y>
    </cdr:from>
    <cdr:to>
      <cdr:x>0.65668</cdr:x>
      <cdr:y>0.26786</cdr:y>
    </cdr:to>
    <cdr:sp macro="" textlink="">
      <cdr:nvSpPr>
        <cdr:cNvPr id="5" name="Прямая со стрелкой 4"/>
        <cdr:cNvSpPr/>
      </cdr:nvSpPr>
      <cdr:spPr>
        <a:xfrm xmlns:a="http://schemas.openxmlformats.org/drawingml/2006/main">
          <a:off x="2483756" y="792094"/>
          <a:ext cx="45719" cy="288026"/>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ru-RU"/>
        </a:p>
      </cdr:txBody>
    </cdr:sp>
  </cdr:relSizeAnchor>
</c:userShapes>
</file>

<file path=ppt/drawings/drawing2.xml><?xml version="1.0" encoding="utf-8"?>
<c:userShapes xmlns:c="http://schemas.openxmlformats.org/drawingml/2006/chart">
  <cdr:relSizeAnchor xmlns:cdr="http://schemas.openxmlformats.org/drawingml/2006/chartDrawing">
    <cdr:from>
      <cdr:x>0.41026</cdr:x>
      <cdr:y>0.24207</cdr:y>
    </cdr:from>
    <cdr:to>
      <cdr:x>0.44872</cdr:x>
      <cdr:y>0.26628</cdr:y>
    </cdr:to>
    <cdr:sp macro="" textlink="">
      <cdr:nvSpPr>
        <cdr:cNvPr id="5" name="Прямая со стрелкой 4"/>
        <cdr:cNvSpPr/>
      </cdr:nvSpPr>
      <cdr:spPr>
        <a:xfrm xmlns:a="http://schemas.openxmlformats.org/drawingml/2006/main" flipH="1">
          <a:off x="2304256" y="1440160"/>
          <a:ext cx="216024" cy="144016"/>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ru-RU"/>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E94DE3-01E8-43B7-8B24-CBCC4BA2DCF0}" type="datetimeFigureOut">
              <a:rPr lang="ru-RU" smtClean="0"/>
              <a:pPr/>
              <a:t>28.02.2022</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FDF84B1-DC69-4B37-A464-47B51B252665}"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FFDF84B1-DC69-4B37-A464-47B51B252665}" type="slidenum">
              <a:rPr lang="ru-RU" smtClean="0"/>
              <a:pPr/>
              <a:t>8</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FFDF84B1-DC69-4B37-A464-47B51B252665}" type="slidenum">
              <a:rPr lang="ru-RU" smtClean="0"/>
              <a:pPr/>
              <a:t>11</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FFDF84B1-DC69-4B37-A464-47B51B252665}" type="slidenum">
              <a:rPr lang="ru-RU" smtClean="0"/>
              <a:pPr/>
              <a:t>14</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FFDF84B1-DC69-4B37-A464-47B51B252665}" type="slidenum">
              <a:rPr lang="ru-RU" smtClean="0"/>
              <a:pPr/>
              <a:t>16</a:t>
            </a:fld>
            <a:endParaRPr 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FFDF84B1-DC69-4B37-A464-47B51B252665}" type="slidenum">
              <a:rPr lang="ru-RU" smtClean="0"/>
              <a:pPr/>
              <a:t>17</a:t>
            </a:fld>
            <a:endParaRPr 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FFDF84B1-DC69-4B37-A464-47B51B252665}" type="slidenum">
              <a:rPr lang="ru-RU" smtClean="0"/>
              <a:pPr/>
              <a:t>18</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pPr fontAlgn="base">
              <a:spcBef>
                <a:spcPct val="0"/>
              </a:spcBef>
              <a:spcAft>
                <a:spcPct val="0"/>
              </a:spcAft>
              <a:defRPr/>
            </a:pPr>
            <a:fld id="{B68C4FF4-6EE1-4A76-9B8F-B2F594D6C874}" type="datetimeFigureOut">
              <a:rPr lang="ru-RU" smtClean="0">
                <a:solidFill>
                  <a:prstClr val="black"/>
                </a:solidFill>
                <a:latin typeface="Arial" charset="0"/>
                <a:cs typeface="Arial" charset="0"/>
              </a:rPr>
              <a:pPr fontAlgn="base">
                <a:spcBef>
                  <a:spcPct val="0"/>
                </a:spcBef>
                <a:spcAft>
                  <a:spcPct val="0"/>
                </a:spcAft>
                <a:defRPr/>
              </a:pPr>
              <a:t>28.02.2022</a:t>
            </a:fld>
            <a:endParaRPr lang="ru-RU">
              <a:solidFill>
                <a:prstClr val="black"/>
              </a:solidFill>
              <a:latin typeface="Arial" charset="0"/>
              <a:cs typeface="Arial" charset="0"/>
            </a:endParaRPr>
          </a:p>
        </p:txBody>
      </p:sp>
      <p:sp>
        <p:nvSpPr>
          <p:cNvPr id="5" name="Нижний колонтитул 4"/>
          <p:cNvSpPr>
            <a:spLocks noGrp="1"/>
          </p:cNvSpPr>
          <p:nvPr>
            <p:ph type="ftr" sz="quarter" idx="11"/>
          </p:nvPr>
        </p:nvSpPr>
        <p:spPr/>
        <p:txBody>
          <a:bodyPr/>
          <a:lstStyle/>
          <a:p>
            <a:pPr fontAlgn="base">
              <a:spcBef>
                <a:spcPct val="0"/>
              </a:spcBef>
              <a:spcAft>
                <a:spcPct val="0"/>
              </a:spcAft>
              <a:defRPr/>
            </a:pPr>
            <a:endParaRPr lang="ru-RU">
              <a:solidFill>
                <a:prstClr val="black"/>
              </a:solidFill>
              <a:latin typeface="Arial" charset="0"/>
              <a:cs typeface="Arial" charset="0"/>
            </a:endParaRPr>
          </a:p>
        </p:txBody>
      </p:sp>
      <p:sp>
        <p:nvSpPr>
          <p:cNvPr id="6" name="Номер слайда 5"/>
          <p:cNvSpPr>
            <a:spLocks noGrp="1"/>
          </p:cNvSpPr>
          <p:nvPr>
            <p:ph type="sldNum" sz="quarter" idx="12"/>
          </p:nvPr>
        </p:nvSpPr>
        <p:spPr/>
        <p:txBody>
          <a:bodyPr/>
          <a:lstStyle/>
          <a:p>
            <a:pPr fontAlgn="base">
              <a:spcBef>
                <a:spcPct val="0"/>
              </a:spcBef>
              <a:spcAft>
                <a:spcPct val="0"/>
              </a:spcAft>
              <a:defRPr/>
            </a:pPr>
            <a:fld id="{CBF7A747-1B53-4B3F-B8D2-D8AB0E128148}" type="slidenum">
              <a:rPr lang="ru-RU" smtClean="0">
                <a:solidFill>
                  <a:prstClr val="black"/>
                </a:solidFill>
                <a:latin typeface="Arial" charset="0"/>
                <a:cs typeface="Arial" charset="0"/>
              </a:rPr>
              <a:pPr fontAlgn="base">
                <a:spcBef>
                  <a:spcPct val="0"/>
                </a:spcBef>
                <a:spcAft>
                  <a:spcPct val="0"/>
                </a:spcAft>
                <a:defRPr/>
              </a:pPr>
              <a:t>‹#›</a:t>
            </a:fld>
            <a:endParaRPr lang="ru-RU">
              <a:solidFill>
                <a:prstClr val="black"/>
              </a:solidFill>
              <a:latin typeface="Arial" charset="0"/>
              <a:cs typeface="Arial"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fontAlgn="base">
              <a:spcBef>
                <a:spcPct val="0"/>
              </a:spcBef>
              <a:spcAft>
                <a:spcPct val="0"/>
              </a:spcAft>
              <a:defRPr/>
            </a:pPr>
            <a:fld id="{F24BD201-5F9C-4593-BEFD-74C971F0B552}" type="datetimeFigureOut">
              <a:rPr lang="ru-RU" smtClean="0">
                <a:solidFill>
                  <a:prstClr val="black"/>
                </a:solidFill>
                <a:latin typeface="Arial" charset="0"/>
                <a:cs typeface="Arial" charset="0"/>
              </a:rPr>
              <a:pPr fontAlgn="base">
                <a:spcBef>
                  <a:spcPct val="0"/>
                </a:spcBef>
                <a:spcAft>
                  <a:spcPct val="0"/>
                </a:spcAft>
                <a:defRPr/>
              </a:pPr>
              <a:t>28.02.2022</a:t>
            </a:fld>
            <a:endParaRPr lang="ru-RU">
              <a:solidFill>
                <a:prstClr val="black"/>
              </a:solidFill>
              <a:latin typeface="Arial" charset="0"/>
              <a:cs typeface="Arial" charset="0"/>
            </a:endParaRPr>
          </a:p>
        </p:txBody>
      </p:sp>
      <p:sp>
        <p:nvSpPr>
          <p:cNvPr id="5" name="Нижний колонтитул 4"/>
          <p:cNvSpPr>
            <a:spLocks noGrp="1"/>
          </p:cNvSpPr>
          <p:nvPr>
            <p:ph type="ftr" sz="quarter" idx="11"/>
          </p:nvPr>
        </p:nvSpPr>
        <p:spPr/>
        <p:txBody>
          <a:bodyPr/>
          <a:lstStyle/>
          <a:p>
            <a:pPr fontAlgn="base">
              <a:spcBef>
                <a:spcPct val="0"/>
              </a:spcBef>
              <a:spcAft>
                <a:spcPct val="0"/>
              </a:spcAft>
              <a:defRPr/>
            </a:pPr>
            <a:endParaRPr lang="ru-RU">
              <a:solidFill>
                <a:prstClr val="black"/>
              </a:solidFill>
              <a:latin typeface="Arial" charset="0"/>
              <a:cs typeface="Arial" charset="0"/>
            </a:endParaRPr>
          </a:p>
        </p:txBody>
      </p:sp>
      <p:sp>
        <p:nvSpPr>
          <p:cNvPr id="6" name="Номер слайда 5"/>
          <p:cNvSpPr>
            <a:spLocks noGrp="1"/>
          </p:cNvSpPr>
          <p:nvPr>
            <p:ph type="sldNum" sz="quarter" idx="12"/>
          </p:nvPr>
        </p:nvSpPr>
        <p:spPr/>
        <p:txBody>
          <a:bodyPr/>
          <a:lstStyle/>
          <a:p>
            <a:pPr fontAlgn="base">
              <a:spcBef>
                <a:spcPct val="0"/>
              </a:spcBef>
              <a:spcAft>
                <a:spcPct val="0"/>
              </a:spcAft>
              <a:defRPr/>
            </a:pPr>
            <a:fld id="{4B22E6F0-797A-404D-B2F0-96032D2C16E5}" type="slidenum">
              <a:rPr lang="ru-RU" smtClean="0">
                <a:solidFill>
                  <a:prstClr val="black"/>
                </a:solidFill>
                <a:latin typeface="Arial" charset="0"/>
                <a:cs typeface="Arial" charset="0"/>
              </a:rPr>
              <a:pPr fontAlgn="base">
                <a:spcBef>
                  <a:spcPct val="0"/>
                </a:spcBef>
                <a:spcAft>
                  <a:spcPct val="0"/>
                </a:spcAft>
                <a:defRPr/>
              </a:pPr>
              <a:t>‹#›</a:t>
            </a:fld>
            <a:endParaRPr lang="ru-RU">
              <a:solidFill>
                <a:prstClr val="black"/>
              </a:solidFill>
              <a:latin typeface="Arial" charset="0"/>
              <a:cs typeface="Arial"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fontAlgn="base">
              <a:spcBef>
                <a:spcPct val="0"/>
              </a:spcBef>
              <a:spcAft>
                <a:spcPct val="0"/>
              </a:spcAft>
              <a:defRPr/>
            </a:pPr>
            <a:fld id="{637A3035-02C7-4538-A480-C6887B19F5A6}" type="datetimeFigureOut">
              <a:rPr lang="ru-RU" smtClean="0">
                <a:solidFill>
                  <a:prstClr val="black"/>
                </a:solidFill>
                <a:latin typeface="Arial" charset="0"/>
                <a:cs typeface="Arial" charset="0"/>
              </a:rPr>
              <a:pPr fontAlgn="base">
                <a:spcBef>
                  <a:spcPct val="0"/>
                </a:spcBef>
                <a:spcAft>
                  <a:spcPct val="0"/>
                </a:spcAft>
                <a:defRPr/>
              </a:pPr>
              <a:t>28.02.2022</a:t>
            </a:fld>
            <a:endParaRPr lang="ru-RU">
              <a:solidFill>
                <a:prstClr val="black"/>
              </a:solidFill>
              <a:latin typeface="Arial" charset="0"/>
              <a:cs typeface="Arial" charset="0"/>
            </a:endParaRPr>
          </a:p>
        </p:txBody>
      </p:sp>
      <p:sp>
        <p:nvSpPr>
          <p:cNvPr id="5" name="Нижний колонтитул 4"/>
          <p:cNvSpPr>
            <a:spLocks noGrp="1"/>
          </p:cNvSpPr>
          <p:nvPr>
            <p:ph type="ftr" sz="quarter" idx="11"/>
          </p:nvPr>
        </p:nvSpPr>
        <p:spPr/>
        <p:txBody>
          <a:bodyPr/>
          <a:lstStyle/>
          <a:p>
            <a:pPr fontAlgn="base">
              <a:spcBef>
                <a:spcPct val="0"/>
              </a:spcBef>
              <a:spcAft>
                <a:spcPct val="0"/>
              </a:spcAft>
              <a:defRPr/>
            </a:pPr>
            <a:endParaRPr lang="ru-RU">
              <a:solidFill>
                <a:prstClr val="black"/>
              </a:solidFill>
              <a:latin typeface="Arial" charset="0"/>
              <a:cs typeface="Arial" charset="0"/>
            </a:endParaRPr>
          </a:p>
        </p:txBody>
      </p:sp>
      <p:sp>
        <p:nvSpPr>
          <p:cNvPr id="6" name="Номер слайда 5"/>
          <p:cNvSpPr>
            <a:spLocks noGrp="1"/>
          </p:cNvSpPr>
          <p:nvPr>
            <p:ph type="sldNum" sz="quarter" idx="12"/>
          </p:nvPr>
        </p:nvSpPr>
        <p:spPr/>
        <p:txBody>
          <a:bodyPr/>
          <a:lstStyle/>
          <a:p>
            <a:pPr fontAlgn="base">
              <a:spcBef>
                <a:spcPct val="0"/>
              </a:spcBef>
              <a:spcAft>
                <a:spcPct val="0"/>
              </a:spcAft>
              <a:defRPr/>
            </a:pPr>
            <a:fld id="{D518664C-3B03-4311-A452-8E87A1DF2E36}" type="slidenum">
              <a:rPr lang="ru-RU" smtClean="0">
                <a:solidFill>
                  <a:prstClr val="black"/>
                </a:solidFill>
                <a:latin typeface="Arial" charset="0"/>
                <a:cs typeface="Arial" charset="0"/>
              </a:rPr>
              <a:pPr fontAlgn="base">
                <a:spcBef>
                  <a:spcPct val="0"/>
                </a:spcBef>
                <a:spcAft>
                  <a:spcPct val="0"/>
                </a:spcAft>
                <a:defRPr/>
              </a:pPr>
              <a:t>‹#›</a:t>
            </a:fld>
            <a:endParaRPr lang="ru-RU">
              <a:solidFill>
                <a:prstClr val="black"/>
              </a:solidFill>
              <a:latin typeface="Arial" charset="0"/>
              <a:cs typeface="Arial"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fontAlgn="base">
              <a:spcBef>
                <a:spcPct val="0"/>
              </a:spcBef>
              <a:spcAft>
                <a:spcPct val="0"/>
              </a:spcAft>
              <a:defRPr/>
            </a:pPr>
            <a:fld id="{3152DDE1-E9F2-4B50-AB95-1A36B28481DE}" type="datetimeFigureOut">
              <a:rPr lang="ru-RU" smtClean="0">
                <a:solidFill>
                  <a:prstClr val="black"/>
                </a:solidFill>
                <a:latin typeface="Arial" charset="0"/>
                <a:cs typeface="Arial" charset="0"/>
              </a:rPr>
              <a:pPr fontAlgn="base">
                <a:spcBef>
                  <a:spcPct val="0"/>
                </a:spcBef>
                <a:spcAft>
                  <a:spcPct val="0"/>
                </a:spcAft>
                <a:defRPr/>
              </a:pPr>
              <a:t>28.02.2022</a:t>
            </a:fld>
            <a:endParaRPr lang="ru-RU">
              <a:solidFill>
                <a:prstClr val="black"/>
              </a:solidFill>
              <a:latin typeface="Arial" charset="0"/>
              <a:cs typeface="Arial" charset="0"/>
            </a:endParaRPr>
          </a:p>
        </p:txBody>
      </p:sp>
      <p:sp>
        <p:nvSpPr>
          <p:cNvPr id="5" name="Нижний колонтитул 4"/>
          <p:cNvSpPr>
            <a:spLocks noGrp="1"/>
          </p:cNvSpPr>
          <p:nvPr>
            <p:ph type="ftr" sz="quarter" idx="11"/>
          </p:nvPr>
        </p:nvSpPr>
        <p:spPr/>
        <p:txBody>
          <a:bodyPr/>
          <a:lstStyle/>
          <a:p>
            <a:pPr fontAlgn="base">
              <a:spcBef>
                <a:spcPct val="0"/>
              </a:spcBef>
              <a:spcAft>
                <a:spcPct val="0"/>
              </a:spcAft>
              <a:defRPr/>
            </a:pPr>
            <a:endParaRPr lang="ru-RU">
              <a:solidFill>
                <a:prstClr val="black"/>
              </a:solidFill>
              <a:latin typeface="Arial" charset="0"/>
              <a:cs typeface="Arial" charset="0"/>
            </a:endParaRPr>
          </a:p>
        </p:txBody>
      </p:sp>
      <p:sp>
        <p:nvSpPr>
          <p:cNvPr id="6" name="Номер слайда 5"/>
          <p:cNvSpPr>
            <a:spLocks noGrp="1"/>
          </p:cNvSpPr>
          <p:nvPr>
            <p:ph type="sldNum" sz="quarter" idx="12"/>
          </p:nvPr>
        </p:nvSpPr>
        <p:spPr/>
        <p:txBody>
          <a:bodyPr/>
          <a:lstStyle/>
          <a:p>
            <a:pPr fontAlgn="base">
              <a:spcBef>
                <a:spcPct val="0"/>
              </a:spcBef>
              <a:spcAft>
                <a:spcPct val="0"/>
              </a:spcAft>
              <a:defRPr/>
            </a:pPr>
            <a:fld id="{A087BA6C-DE82-4922-A007-5CB817EE4E20}" type="slidenum">
              <a:rPr lang="ru-RU" smtClean="0">
                <a:solidFill>
                  <a:prstClr val="black"/>
                </a:solidFill>
                <a:latin typeface="Arial" charset="0"/>
                <a:cs typeface="Arial" charset="0"/>
              </a:rPr>
              <a:pPr fontAlgn="base">
                <a:spcBef>
                  <a:spcPct val="0"/>
                </a:spcBef>
                <a:spcAft>
                  <a:spcPct val="0"/>
                </a:spcAft>
                <a:defRPr/>
              </a:pPr>
              <a:t>‹#›</a:t>
            </a:fld>
            <a:endParaRPr lang="ru-RU">
              <a:solidFill>
                <a:prstClr val="black"/>
              </a:solidFill>
              <a:latin typeface="Arial" charset="0"/>
              <a:cs typeface="Arial"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pPr fontAlgn="base">
              <a:spcBef>
                <a:spcPct val="0"/>
              </a:spcBef>
              <a:spcAft>
                <a:spcPct val="0"/>
              </a:spcAft>
              <a:defRPr/>
            </a:pPr>
            <a:fld id="{D5011FA9-72D4-4D0D-AA04-5200C8F96D1C}" type="datetimeFigureOut">
              <a:rPr lang="ru-RU" smtClean="0">
                <a:solidFill>
                  <a:prstClr val="black"/>
                </a:solidFill>
                <a:latin typeface="Arial" charset="0"/>
                <a:cs typeface="Arial" charset="0"/>
              </a:rPr>
              <a:pPr fontAlgn="base">
                <a:spcBef>
                  <a:spcPct val="0"/>
                </a:spcBef>
                <a:spcAft>
                  <a:spcPct val="0"/>
                </a:spcAft>
                <a:defRPr/>
              </a:pPr>
              <a:t>28.02.2022</a:t>
            </a:fld>
            <a:endParaRPr lang="ru-RU">
              <a:solidFill>
                <a:prstClr val="black"/>
              </a:solidFill>
              <a:latin typeface="Arial" charset="0"/>
              <a:cs typeface="Arial" charset="0"/>
            </a:endParaRPr>
          </a:p>
        </p:txBody>
      </p:sp>
      <p:sp>
        <p:nvSpPr>
          <p:cNvPr id="5" name="Нижний колонтитул 4"/>
          <p:cNvSpPr>
            <a:spLocks noGrp="1"/>
          </p:cNvSpPr>
          <p:nvPr>
            <p:ph type="ftr" sz="quarter" idx="11"/>
          </p:nvPr>
        </p:nvSpPr>
        <p:spPr/>
        <p:txBody>
          <a:bodyPr/>
          <a:lstStyle/>
          <a:p>
            <a:pPr fontAlgn="base">
              <a:spcBef>
                <a:spcPct val="0"/>
              </a:spcBef>
              <a:spcAft>
                <a:spcPct val="0"/>
              </a:spcAft>
              <a:defRPr/>
            </a:pPr>
            <a:endParaRPr lang="ru-RU">
              <a:solidFill>
                <a:prstClr val="black"/>
              </a:solidFill>
              <a:latin typeface="Arial" charset="0"/>
              <a:cs typeface="Arial" charset="0"/>
            </a:endParaRPr>
          </a:p>
        </p:txBody>
      </p:sp>
      <p:sp>
        <p:nvSpPr>
          <p:cNvPr id="6" name="Номер слайда 5"/>
          <p:cNvSpPr>
            <a:spLocks noGrp="1"/>
          </p:cNvSpPr>
          <p:nvPr>
            <p:ph type="sldNum" sz="quarter" idx="12"/>
          </p:nvPr>
        </p:nvSpPr>
        <p:spPr/>
        <p:txBody>
          <a:bodyPr/>
          <a:lstStyle/>
          <a:p>
            <a:pPr fontAlgn="base">
              <a:spcBef>
                <a:spcPct val="0"/>
              </a:spcBef>
              <a:spcAft>
                <a:spcPct val="0"/>
              </a:spcAft>
              <a:defRPr/>
            </a:pPr>
            <a:fld id="{64CBFCBB-F7D8-4AD9-B5F9-93687358CA6B}" type="slidenum">
              <a:rPr lang="ru-RU" smtClean="0">
                <a:solidFill>
                  <a:prstClr val="black"/>
                </a:solidFill>
                <a:latin typeface="Arial" charset="0"/>
                <a:cs typeface="Arial" charset="0"/>
              </a:rPr>
              <a:pPr fontAlgn="base">
                <a:spcBef>
                  <a:spcPct val="0"/>
                </a:spcBef>
                <a:spcAft>
                  <a:spcPct val="0"/>
                </a:spcAft>
                <a:defRPr/>
              </a:pPr>
              <a:t>‹#›</a:t>
            </a:fld>
            <a:endParaRPr lang="ru-RU">
              <a:solidFill>
                <a:prstClr val="black"/>
              </a:solidFill>
              <a:latin typeface="Arial" charset="0"/>
              <a:cs typeface="Arial"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pPr fontAlgn="base">
              <a:spcBef>
                <a:spcPct val="0"/>
              </a:spcBef>
              <a:spcAft>
                <a:spcPct val="0"/>
              </a:spcAft>
              <a:defRPr/>
            </a:pPr>
            <a:fld id="{F18AA105-3B9A-485F-A7BD-B3B1C1BFF994}" type="datetimeFigureOut">
              <a:rPr lang="ru-RU" smtClean="0">
                <a:solidFill>
                  <a:prstClr val="black"/>
                </a:solidFill>
                <a:latin typeface="Arial" charset="0"/>
                <a:cs typeface="Arial" charset="0"/>
              </a:rPr>
              <a:pPr fontAlgn="base">
                <a:spcBef>
                  <a:spcPct val="0"/>
                </a:spcBef>
                <a:spcAft>
                  <a:spcPct val="0"/>
                </a:spcAft>
                <a:defRPr/>
              </a:pPr>
              <a:t>28.02.2022</a:t>
            </a:fld>
            <a:endParaRPr lang="ru-RU">
              <a:solidFill>
                <a:prstClr val="black"/>
              </a:solidFill>
              <a:latin typeface="Arial" charset="0"/>
              <a:cs typeface="Arial" charset="0"/>
            </a:endParaRPr>
          </a:p>
        </p:txBody>
      </p:sp>
      <p:sp>
        <p:nvSpPr>
          <p:cNvPr id="6" name="Нижний колонтитул 5"/>
          <p:cNvSpPr>
            <a:spLocks noGrp="1"/>
          </p:cNvSpPr>
          <p:nvPr>
            <p:ph type="ftr" sz="quarter" idx="11"/>
          </p:nvPr>
        </p:nvSpPr>
        <p:spPr/>
        <p:txBody>
          <a:bodyPr/>
          <a:lstStyle/>
          <a:p>
            <a:pPr fontAlgn="base">
              <a:spcBef>
                <a:spcPct val="0"/>
              </a:spcBef>
              <a:spcAft>
                <a:spcPct val="0"/>
              </a:spcAft>
              <a:defRPr/>
            </a:pPr>
            <a:endParaRPr lang="ru-RU">
              <a:solidFill>
                <a:prstClr val="black"/>
              </a:solidFill>
              <a:latin typeface="Arial" charset="0"/>
              <a:cs typeface="Arial" charset="0"/>
            </a:endParaRPr>
          </a:p>
        </p:txBody>
      </p:sp>
      <p:sp>
        <p:nvSpPr>
          <p:cNvPr id="7" name="Номер слайда 6"/>
          <p:cNvSpPr>
            <a:spLocks noGrp="1"/>
          </p:cNvSpPr>
          <p:nvPr>
            <p:ph type="sldNum" sz="quarter" idx="12"/>
          </p:nvPr>
        </p:nvSpPr>
        <p:spPr/>
        <p:txBody>
          <a:bodyPr/>
          <a:lstStyle/>
          <a:p>
            <a:pPr fontAlgn="base">
              <a:spcBef>
                <a:spcPct val="0"/>
              </a:spcBef>
              <a:spcAft>
                <a:spcPct val="0"/>
              </a:spcAft>
              <a:defRPr/>
            </a:pPr>
            <a:fld id="{29217202-91A5-4841-8837-12B3422A9C13}" type="slidenum">
              <a:rPr lang="ru-RU" smtClean="0">
                <a:solidFill>
                  <a:prstClr val="black"/>
                </a:solidFill>
                <a:latin typeface="Arial" charset="0"/>
                <a:cs typeface="Arial" charset="0"/>
              </a:rPr>
              <a:pPr fontAlgn="base">
                <a:spcBef>
                  <a:spcPct val="0"/>
                </a:spcBef>
                <a:spcAft>
                  <a:spcPct val="0"/>
                </a:spcAft>
                <a:defRPr/>
              </a:pPr>
              <a:t>‹#›</a:t>
            </a:fld>
            <a:endParaRPr lang="ru-RU">
              <a:solidFill>
                <a:prstClr val="black"/>
              </a:solidFill>
              <a:latin typeface="Arial" charset="0"/>
              <a:cs typeface="Arial"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pPr fontAlgn="base">
              <a:spcBef>
                <a:spcPct val="0"/>
              </a:spcBef>
              <a:spcAft>
                <a:spcPct val="0"/>
              </a:spcAft>
              <a:defRPr/>
            </a:pPr>
            <a:fld id="{B003E727-7E97-4B76-A273-97C117DFD6DE}" type="datetimeFigureOut">
              <a:rPr lang="ru-RU" smtClean="0">
                <a:solidFill>
                  <a:prstClr val="black"/>
                </a:solidFill>
                <a:latin typeface="Arial" charset="0"/>
                <a:cs typeface="Arial" charset="0"/>
              </a:rPr>
              <a:pPr fontAlgn="base">
                <a:spcBef>
                  <a:spcPct val="0"/>
                </a:spcBef>
                <a:spcAft>
                  <a:spcPct val="0"/>
                </a:spcAft>
                <a:defRPr/>
              </a:pPr>
              <a:t>28.02.2022</a:t>
            </a:fld>
            <a:endParaRPr lang="ru-RU">
              <a:solidFill>
                <a:prstClr val="black"/>
              </a:solidFill>
              <a:latin typeface="Arial" charset="0"/>
              <a:cs typeface="Arial" charset="0"/>
            </a:endParaRPr>
          </a:p>
        </p:txBody>
      </p:sp>
      <p:sp>
        <p:nvSpPr>
          <p:cNvPr id="8" name="Нижний колонтитул 7"/>
          <p:cNvSpPr>
            <a:spLocks noGrp="1"/>
          </p:cNvSpPr>
          <p:nvPr>
            <p:ph type="ftr" sz="quarter" idx="11"/>
          </p:nvPr>
        </p:nvSpPr>
        <p:spPr/>
        <p:txBody>
          <a:bodyPr/>
          <a:lstStyle/>
          <a:p>
            <a:pPr fontAlgn="base">
              <a:spcBef>
                <a:spcPct val="0"/>
              </a:spcBef>
              <a:spcAft>
                <a:spcPct val="0"/>
              </a:spcAft>
              <a:defRPr/>
            </a:pPr>
            <a:endParaRPr lang="ru-RU">
              <a:solidFill>
                <a:prstClr val="black"/>
              </a:solidFill>
              <a:latin typeface="Arial" charset="0"/>
              <a:cs typeface="Arial" charset="0"/>
            </a:endParaRPr>
          </a:p>
        </p:txBody>
      </p:sp>
      <p:sp>
        <p:nvSpPr>
          <p:cNvPr id="9" name="Номер слайда 8"/>
          <p:cNvSpPr>
            <a:spLocks noGrp="1"/>
          </p:cNvSpPr>
          <p:nvPr>
            <p:ph type="sldNum" sz="quarter" idx="12"/>
          </p:nvPr>
        </p:nvSpPr>
        <p:spPr/>
        <p:txBody>
          <a:bodyPr/>
          <a:lstStyle/>
          <a:p>
            <a:pPr fontAlgn="base">
              <a:spcBef>
                <a:spcPct val="0"/>
              </a:spcBef>
              <a:spcAft>
                <a:spcPct val="0"/>
              </a:spcAft>
              <a:defRPr/>
            </a:pPr>
            <a:fld id="{09F140D1-42AB-456C-B3EB-2E58162D29C5}" type="slidenum">
              <a:rPr lang="ru-RU" smtClean="0">
                <a:solidFill>
                  <a:prstClr val="black"/>
                </a:solidFill>
                <a:latin typeface="Arial" charset="0"/>
                <a:cs typeface="Arial" charset="0"/>
              </a:rPr>
              <a:pPr fontAlgn="base">
                <a:spcBef>
                  <a:spcPct val="0"/>
                </a:spcBef>
                <a:spcAft>
                  <a:spcPct val="0"/>
                </a:spcAft>
                <a:defRPr/>
              </a:pPr>
              <a:t>‹#›</a:t>
            </a:fld>
            <a:endParaRPr lang="ru-RU">
              <a:solidFill>
                <a:prstClr val="black"/>
              </a:solidFill>
              <a:latin typeface="Arial" charset="0"/>
              <a:cs typeface="Arial"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pPr fontAlgn="base">
              <a:spcBef>
                <a:spcPct val="0"/>
              </a:spcBef>
              <a:spcAft>
                <a:spcPct val="0"/>
              </a:spcAft>
              <a:defRPr/>
            </a:pPr>
            <a:fld id="{C62FDA9A-A9AF-4522-BA4E-959710ABA8F2}" type="datetimeFigureOut">
              <a:rPr lang="ru-RU" smtClean="0">
                <a:solidFill>
                  <a:prstClr val="black"/>
                </a:solidFill>
                <a:latin typeface="Arial" charset="0"/>
                <a:cs typeface="Arial" charset="0"/>
              </a:rPr>
              <a:pPr fontAlgn="base">
                <a:spcBef>
                  <a:spcPct val="0"/>
                </a:spcBef>
                <a:spcAft>
                  <a:spcPct val="0"/>
                </a:spcAft>
                <a:defRPr/>
              </a:pPr>
              <a:t>28.02.2022</a:t>
            </a:fld>
            <a:endParaRPr lang="ru-RU">
              <a:solidFill>
                <a:prstClr val="black"/>
              </a:solidFill>
              <a:latin typeface="Arial" charset="0"/>
              <a:cs typeface="Arial" charset="0"/>
            </a:endParaRPr>
          </a:p>
        </p:txBody>
      </p:sp>
      <p:sp>
        <p:nvSpPr>
          <p:cNvPr id="4" name="Нижний колонтитул 3"/>
          <p:cNvSpPr>
            <a:spLocks noGrp="1"/>
          </p:cNvSpPr>
          <p:nvPr>
            <p:ph type="ftr" sz="quarter" idx="11"/>
          </p:nvPr>
        </p:nvSpPr>
        <p:spPr/>
        <p:txBody>
          <a:bodyPr/>
          <a:lstStyle/>
          <a:p>
            <a:pPr fontAlgn="base">
              <a:spcBef>
                <a:spcPct val="0"/>
              </a:spcBef>
              <a:spcAft>
                <a:spcPct val="0"/>
              </a:spcAft>
              <a:defRPr/>
            </a:pPr>
            <a:endParaRPr lang="ru-RU">
              <a:solidFill>
                <a:prstClr val="black"/>
              </a:solidFill>
              <a:latin typeface="Arial" charset="0"/>
              <a:cs typeface="Arial" charset="0"/>
            </a:endParaRPr>
          </a:p>
        </p:txBody>
      </p:sp>
      <p:sp>
        <p:nvSpPr>
          <p:cNvPr id="5" name="Номер слайда 4"/>
          <p:cNvSpPr>
            <a:spLocks noGrp="1"/>
          </p:cNvSpPr>
          <p:nvPr>
            <p:ph type="sldNum" sz="quarter" idx="12"/>
          </p:nvPr>
        </p:nvSpPr>
        <p:spPr/>
        <p:txBody>
          <a:bodyPr/>
          <a:lstStyle/>
          <a:p>
            <a:pPr fontAlgn="base">
              <a:spcBef>
                <a:spcPct val="0"/>
              </a:spcBef>
              <a:spcAft>
                <a:spcPct val="0"/>
              </a:spcAft>
              <a:defRPr/>
            </a:pPr>
            <a:fld id="{27C4C3DF-49FF-4AA4-A1AB-8615103FAECA}" type="slidenum">
              <a:rPr lang="ru-RU" smtClean="0">
                <a:solidFill>
                  <a:prstClr val="black"/>
                </a:solidFill>
                <a:latin typeface="Arial" charset="0"/>
                <a:cs typeface="Arial" charset="0"/>
              </a:rPr>
              <a:pPr fontAlgn="base">
                <a:spcBef>
                  <a:spcPct val="0"/>
                </a:spcBef>
                <a:spcAft>
                  <a:spcPct val="0"/>
                </a:spcAft>
                <a:defRPr/>
              </a:pPr>
              <a:t>‹#›</a:t>
            </a:fld>
            <a:endParaRPr lang="ru-RU">
              <a:solidFill>
                <a:prstClr val="black"/>
              </a:solidFill>
              <a:latin typeface="Arial" charset="0"/>
              <a:cs typeface="Arial"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fontAlgn="base">
              <a:spcBef>
                <a:spcPct val="0"/>
              </a:spcBef>
              <a:spcAft>
                <a:spcPct val="0"/>
              </a:spcAft>
              <a:defRPr/>
            </a:pPr>
            <a:fld id="{981C31E6-6AC6-4E62-806B-D0CB1E8C6262}" type="datetimeFigureOut">
              <a:rPr lang="ru-RU" smtClean="0">
                <a:solidFill>
                  <a:prstClr val="black"/>
                </a:solidFill>
                <a:latin typeface="Arial" charset="0"/>
                <a:cs typeface="Arial" charset="0"/>
              </a:rPr>
              <a:pPr fontAlgn="base">
                <a:spcBef>
                  <a:spcPct val="0"/>
                </a:spcBef>
                <a:spcAft>
                  <a:spcPct val="0"/>
                </a:spcAft>
                <a:defRPr/>
              </a:pPr>
              <a:t>28.02.2022</a:t>
            </a:fld>
            <a:endParaRPr lang="ru-RU">
              <a:solidFill>
                <a:prstClr val="black"/>
              </a:solidFill>
              <a:latin typeface="Arial" charset="0"/>
              <a:cs typeface="Arial" charset="0"/>
            </a:endParaRPr>
          </a:p>
        </p:txBody>
      </p:sp>
      <p:sp>
        <p:nvSpPr>
          <p:cNvPr id="3" name="Нижний колонтитул 2"/>
          <p:cNvSpPr>
            <a:spLocks noGrp="1"/>
          </p:cNvSpPr>
          <p:nvPr>
            <p:ph type="ftr" sz="quarter" idx="11"/>
          </p:nvPr>
        </p:nvSpPr>
        <p:spPr/>
        <p:txBody>
          <a:bodyPr/>
          <a:lstStyle/>
          <a:p>
            <a:pPr fontAlgn="base">
              <a:spcBef>
                <a:spcPct val="0"/>
              </a:spcBef>
              <a:spcAft>
                <a:spcPct val="0"/>
              </a:spcAft>
              <a:defRPr/>
            </a:pPr>
            <a:endParaRPr lang="ru-RU">
              <a:solidFill>
                <a:prstClr val="black"/>
              </a:solidFill>
              <a:latin typeface="Arial" charset="0"/>
              <a:cs typeface="Arial" charset="0"/>
            </a:endParaRPr>
          </a:p>
        </p:txBody>
      </p:sp>
      <p:sp>
        <p:nvSpPr>
          <p:cNvPr id="4" name="Номер слайда 3"/>
          <p:cNvSpPr>
            <a:spLocks noGrp="1"/>
          </p:cNvSpPr>
          <p:nvPr>
            <p:ph type="sldNum" sz="quarter" idx="12"/>
          </p:nvPr>
        </p:nvSpPr>
        <p:spPr/>
        <p:txBody>
          <a:bodyPr/>
          <a:lstStyle/>
          <a:p>
            <a:pPr fontAlgn="base">
              <a:spcBef>
                <a:spcPct val="0"/>
              </a:spcBef>
              <a:spcAft>
                <a:spcPct val="0"/>
              </a:spcAft>
              <a:defRPr/>
            </a:pPr>
            <a:fld id="{B1B0E188-B191-46AC-99B7-5113417AE6AB}" type="slidenum">
              <a:rPr lang="ru-RU" smtClean="0">
                <a:solidFill>
                  <a:prstClr val="black"/>
                </a:solidFill>
                <a:latin typeface="Arial" charset="0"/>
                <a:cs typeface="Arial" charset="0"/>
              </a:rPr>
              <a:pPr fontAlgn="base">
                <a:spcBef>
                  <a:spcPct val="0"/>
                </a:spcBef>
                <a:spcAft>
                  <a:spcPct val="0"/>
                </a:spcAft>
                <a:defRPr/>
              </a:pPr>
              <a:t>‹#›</a:t>
            </a:fld>
            <a:endParaRPr lang="ru-RU">
              <a:solidFill>
                <a:prstClr val="black"/>
              </a:solidFill>
              <a:latin typeface="Arial" charset="0"/>
              <a:cs typeface="Arial"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fontAlgn="base">
              <a:spcBef>
                <a:spcPct val="0"/>
              </a:spcBef>
              <a:spcAft>
                <a:spcPct val="0"/>
              </a:spcAft>
              <a:defRPr/>
            </a:pPr>
            <a:fld id="{F9E59BE0-226E-4980-AAF5-F1A9DF7C7AE8}" type="datetimeFigureOut">
              <a:rPr lang="ru-RU" smtClean="0">
                <a:solidFill>
                  <a:prstClr val="black"/>
                </a:solidFill>
                <a:latin typeface="Arial" charset="0"/>
                <a:cs typeface="Arial" charset="0"/>
              </a:rPr>
              <a:pPr fontAlgn="base">
                <a:spcBef>
                  <a:spcPct val="0"/>
                </a:spcBef>
                <a:spcAft>
                  <a:spcPct val="0"/>
                </a:spcAft>
                <a:defRPr/>
              </a:pPr>
              <a:t>28.02.2022</a:t>
            </a:fld>
            <a:endParaRPr lang="ru-RU">
              <a:solidFill>
                <a:prstClr val="black"/>
              </a:solidFill>
              <a:latin typeface="Arial" charset="0"/>
              <a:cs typeface="Arial" charset="0"/>
            </a:endParaRPr>
          </a:p>
        </p:txBody>
      </p:sp>
      <p:sp>
        <p:nvSpPr>
          <p:cNvPr id="6" name="Нижний колонтитул 5"/>
          <p:cNvSpPr>
            <a:spLocks noGrp="1"/>
          </p:cNvSpPr>
          <p:nvPr>
            <p:ph type="ftr" sz="quarter" idx="11"/>
          </p:nvPr>
        </p:nvSpPr>
        <p:spPr/>
        <p:txBody>
          <a:bodyPr/>
          <a:lstStyle/>
          <a:p>
            <a:pPr fontAlgn="base">
              <a:spcBef>
                <a:spcPct val="0"/>
              </a:spcBef>
              <a:spcAft>
                <a:spcPct val="0"/>
              </a:spcAft>
              <a:defRPr/>
            </a:pPr>
            <a:endParaRPr lang="ru-RU">
              <a:solidFill>
                <a:prstClr val="black"/>
              </a:solidFill>
              <a:latin typeface="Arial" charset="0"/>
              <a:cs typeface="Arial" charset="0"/>
            </a:endParaRPr>
          </a:p>
        </p:txBody>
      </p:sp>
      <p:sp>
        <p:nvSpPr>
          <p:cNvPr id="7" name="Номер слайда 6"/>
          <p:cNvSpPr>
            <a:spLocks noGrp="1"/>
          </p:cNvSpPr>
          <p:nvPr>
            <p:ph type="sldNum" sz="quarter" idx="12"/>
          </p:nvPr>
        </p:nvSpPr>
        <p:spPr/>
        <p:txBody>
          <a:bodyPr/>
          <a:lstStyle/>
          <a:p>
            <a:pPr fontAlgn="base">
              <a:spcBef>
                <a:spcPct val="0"/>
              </a:spcBef>
              <a:spcAft>
                <a:spcPct val="0"/>
              </a:spcAft>
              <a:defRPr/>
            </a:pPr>
            <a:fld id="{8ED8319C-EFFD-43A6-A723-9E31BBA50F68}" type="slidenum">
              <a:rPr lang="ru-RU" smtClean="0">
                <a:solidFill>
                  <a:prstClr val="black"/>
                </a:solidFill>
                <a:latin typeface="Arial" charset="0"/>
                <a:cs typeface="Arial" charset="0"/>
              </a:rPr>
              <a:pPr fontAlgn="base">
                <a:spcBef>
                  <a:spcPct val="0"/>
                </a:spcBef>
                <a:spcAft>
                  <a:spcPct val="0"/>
                </a:spcAft>
                <a:defRPr/>
              </a:pPr>
              <a:t>‹#›</a:t>
            </a:fld>
            <a:endParaRPr lang="ru-RU">
              <a:solidFill>
                <a:prstClr val="black"/>
              </a:solidFill>
              <a:latin typeface="Arial" charset="0"/>
              <a:cs typeface="Arial"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fontAlgn="base">
              <a:spcBef>
                <a:spcPct val="0"/>
              </a:spcBef>
              <a:spcAft>
                <a:spcPct val="0"/>
              </a:spcAft>
              <a:defRPr/>
            </a:pPr>
            <a:fld id="{8194FB44-2B3A-4EA5-B708-4FEB9F41BBF1}" type="datetimeFigureOut">
              <a:rPr lang="ru-RU" smtClean="0">
                <a:solidFill>
                  <a:prstClr val="black"/>
                </a:solidFill>
                <a:latin typeface="Arial" charset="0"/>
                <a:cs typeface="Arial" charset="0"/>
              </a:rPr>
              <a:pPr fontAlgn="base">
                <a:spcBef>
                  <a:spcPct val="0"/>
                </a:spcBef>
                <a:spcAft>
                  <a:spcPct val="0"/>
                </a:spcAft>
                <a:defRPr/>
              </a:pPr>
              <a:t>28.02.2022</a:t>
            </a:fld>
            <a:endParaRPr lang="ru-RU">
              <a:solidFill>
                <a:prstClr val="black"/>
              </a:solidFill>
              <a:latin typeface="Arial" charset="0"/>
              <a:cs typeface="Arial" charset="0"/>
            </a:endParaRPr>
          </a:p>
        </p:txBody>
      </p:sp>
      <p:sp>
        <p:nvSpPr>
          <p:cNvPr id="6" name="Нижний колонтитул 5"/>
          <p:cNvSpPr>
            <a:spLocks noGrp="1"/>
          </p:cNvSpPr>
          <p:nvPr>
            <p:ph type="ftr" sz="quarter" idx="11"/>
          </p:nvPr>
        </p:nvSpPr>
        <p:spPr/>
        <p:txBody>
          <a:bodyPr/>
          <a:lstStyle/>
          <a:p>
            <a:pPr fontAlgn="base">
              <a:spcBef>
                <a:spcPct val="0"/>
              </a:spcBef>
              <a:spcAft>
                <a:spcPct val="0"/>
              </a:spcAft>
              <a:defRPr/>
            </a:pPr>
            <a:endParaRPr lang="ru-RU">
              <a:solidFill>
                <a:prstClr val="black"/>
              </a:solidFill>
              <a:latin typeface="Arial" charset="0"/>
              <a:cs typeface="Arial" charset="0"/>
            </a:endParaRPr>
          </a:p>
        </p:txBody>
      </p:sp>
      <p:sp>
        <p:nvSpPr>
          <p:cNvPr id="7" name="Номер слайда 6"/>
          <p:cNvSpPr>
            <a:spLocks noGrp="1"/>
          </p:cNvSpPr>
          <p:nvPr>
            <p:ph type="sldNum" sz="quarter" idx="12"/>
          </p:nvPr>
        </p:nvSpPr>
        <p:spPr/>
        <p:txBody>
          <a:bodyPr/>
          <a:lstStyle/>
          <a:p>
            <a:pPr fontAlgn="base">
              <a:spcBef>
                <a:spcPct val="0"/>
              </a:spcBef>
              <a:spcAft>
                <a:spcPct val="0"/>
              </a:spcAft>
              <a:defRPr/>
            </a:pPr>
            <a:fld id="{27C51498-F984-481A-8E8C-4DDFA9BC9183}" type="slidenum">
              <a:rPr lang="ru-RU" smtClean="0">
                <a:solidFill>
                  <a:prstClr val="black"/>
                </a:solidFill>
                <a:latin typeface="Arial" charset="0"/>
                <a:cs typeface="Arial" charset="0"/>
              </a:rPr>
              <a:pPr fontAlgn="base">
                <a:spcBef>
                  <a:spcPct val="0"/>
                </a:spcBef>
                <a:spcAft>
                  <a:spcPct val="0"/>
                </a:spcAft>
                <a:defRPr/>
              </a:pPr>
              <a:t>‹#›</a:t>
            </a:fld>
            <a:endParaRPr lang="ru-RU">
              <a:solidFill>
                <a:prstClr val="black"/>
              </a:solidFill>
              <a:latin typeface="Arial" charset="0"/>
              <a:cs typeface="Arial"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99CB88-5E1A-4FAC-892A-60949ACB1F6F}" type="datetimeFigureOut">
              <a:rPr lang="en-US" smtClean="0"/>
              <a:pPr/>
              <a:t>2/28/2022</a:t>
            </a:fld>
            <a:endParaRPr lang="en-US"/>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0" lang="en-US"/>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974DF9-AD47-4691-BA21-BBFCE3637A9A}" type="slidenum">
              <a:rPr kumimoji="0" lang="en-US" smtClean="0"/>
              <a:pPr/>
              <a:t>‹#›</a:t>
            </a:fld>
            <a:endParaRPr kumimoji="0" lang="en-US"/>
          </a:p>
        </p:txBody>
      </p:sp>
    </p:spTree>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chart" Target="../charts/char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4.xml"/><Relationship Id="rId4" Type="http://schemas.openxmlformats.org/officeDocument/2006/relationships/chart" Target="../charts/chart3.xml"/></Relationships>
</file>

<file path=ppt/slides/_rels/slide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539552" y="1268760"/>
            <a:ext cx="7200800" cy="2308324"/>
          </a:xfrm>
          <a:prstGeom prst="rect">
            <a:avLst/>
          </a:prstGeom>
          <a:noFill/>
        </p:spPr>
        <p:txBody>
          <a:bodyPr wrap="square">
            <a:spAutoFit/>
          </a:bodyPr>
          <a:lstStyle/>
          <a:p>
            <a:pPr algn="ctr" fontAlgn="base">
              <a:spcBef>
                <a:spcPct val="0"/>
              </a:spcBef>
              <a:spcAft>
                <a:spcPct val="0"/>
              </a:spcAft>
              <a:defRPr/>
            </a:pPr>
            <a:r>
              <a:rPr lang="ru-RU" sz="7200" b="1" dirty="0" smtClean="0">
                <a:ln w="19050">
                  <a:solidFill>
                    <a:prstClr val="white"/>
                  </a:solidFill>
                  <a:prstDash val="solid"/>
                </a:ln>
                <a:solidFill>
                  <a:schemeClr val="accent2">
                    <a:lumMod val="75000"/>
                  </a:schemeClr>
                </a:solidFill>
                <a:effectLst>
                  <a:outerShdw blurRad="50000" dist="50800" dir="7500000" algn="tl">
                    <a:srgbClr val="000000">
                      <a:shade val="5000"/>
                      <a:alpha val="35000"/>
                    </a:srgbClr>
                  </a:outerShdw>
                </a:effectLst>
                <a:latin typeface="Amelia_DG" pitchFamily="2" charset="0"/>
                <a:cs typeface="Arial" charset="0"/>
              </a:rPr>
              <a:t>БЮДЖЕТ ДЛЯ ГРАЖДАН</a:t>
            </a:r>
            <a:endParaRPr lang="ru-RU" sz="7200" b="1" dirty="0">
              <a:ln w="19050">
                <a:solidFill>
                  <a:prstClr val="white"/>
                </a:solidFill>
                <a:prstDash val="solid"/>
              </a:ln>
              <a:solidFill>
                <a:schemeClr val="accent2">
                  <a:lumMod val="75000"/>
                </a:schemeClr>
              </a:solidFill>
              <a:effectLst>
                <a:outerShdw blurRad="50000" dist="50800" dir="7500000" algn="tl">
                  <a:srgbClr val="000000">
                    <a:shade val="5000"/>
                    <a:alpha val="35000"/>
                  </a:srgbClr>
                </a:outerShdw>
              </a:effectLst>
              <a:latin typeface="Amelia_DG" pitchFamily="2" charset="0"/>
              <a:cs typeface="Arial" charset="0"/>
            </a:endParaRPr>
          </a:p>
        </p:txBody>
      </p:sp>
      <p:sp>
        <p:nvSpPr>
          <p:cNvPr id="4" name="Прямоугольник 3"/>
          <p:cNvSpPr/>
          <p:nvPr/>
        </p:nvSpPr>
        <p:spPr>
          <a:xfrm>
            <a:off x="899592" y="3429001"/>
            <a:ext cx="7776864" cy="923330"/>
          </a:xfrm>
          <a:prstGeom prst="rect">
            <a:avLst/>
          </a:prstGeom>
        </p:spPr>
        <p:txBody>
          <a:bodyPr wrap="square">
            <a:spAutoFit/>
          </a:bodyPr>
          <a:lstStyle/>
          <a:p>
            <a:pPr algn="ctr"/>
            <a:r>
              <a:rPr lang="ru-RU" b="1" dirty="0" smtClean="0"/>
              <a:t>Годовой  отчет об исполнении бюджета</a:t>
            </a:r>
            <a:endParaRPr lang="ru-RU" dirty="0" smtClean="0"/>
          </a:p>
          <a:p>
            <a:pPr algn="ctr"/>
            <a:r>
              <a:rPr lang="ru-RU" b="1" dirty="0" smtClean="0"/>
              <a:t>МО </a:t>
            </a:r>
            <a:r>
              <a:rPr lang="ru-RU" b="1" dirty="0" err="1" smtClean="0"/>
              <a:t>Мгинское</a:t>
            </a:r>
            <a:r>
              <a:rPr lang="ru-RU" b="1" dirty="0" smtClean="0"/>
              <a:t> городское поселение</a:t>
            </a:r>
            <a:endParaRPr lang="ru-RU" dirty="0" smtClean="0"/>
          </a:p>
          <a:p>
            <a:pPr algn="ctr"/>
            <a:r>
              <a:rPr lang="ru-RU" b="1" dirty="0" smtClean="0"/>
              <a:t>Кировского муниципального района Ленинградской области за 2021 год</a:t>
            </a:r>
            <a:endParaRPr lang="ru-RU" dirty="0"/>
          </a:p>
        </p:txBody>
      </p:sp>
      <p:pic>
        <p:nvPicPr>
          <p:cNvPr id="6" name="Рисунок 5" descr="https://images.vector-images.com/47/mga_pos_coa.gif"/>
          <p:cNvPicPr/>
          <p:nvPr/>
        </p:nvPicPr>
        <p:blipFill>
          <a:blip r:embed="rId2"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cx="http://schemas.microsoft.com/office/drawing/2014/chartex" xmlns:wpc="http://schemas.microsoft.com/office/word/2010/wordprocessingCanvas" xmlns="" val="0"/>
              </a:ext>
            </a:extLst>
          </a:blip>
          <a:srcRect/>
          <a:stretch>
            <a:fillRect/>
          </a:stretch>
        </p:blipFill>
        <p:spPr bwMode="auto">
          <a:xfrm>
            <a:off x="3707904" y="4581128"/>
            <a:ext cx="1666875" cy="1962150"/>
          </a:xfrm>
          <a:prstGeom prst="rect">
            <a:avLst/>
          </a:prstGeom>
          <a:noFill/>
          <a:ln>
            <a:noFill/>
          </a:ln>
        </p:spPr>
      </p:pic>
    </p:spTree>
    <p:extLst>
      <p:ext uri="{BB962C8B-B14F-4D97-AF65-F5344CB8AC3E}">
        <p14:creationId xmlns="" xmlns:p14="http://schemas.microsoft.com/office/powerpoint/2010/main" val="25879823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62074"/>
          </a:xfrm>
        </p:spPr>
        <p:txBody>
          <a:bodyPr>
            <a:normAutofit fontScale="90000"/>
          </a:bodyPr>
          <a:lstStyle/>
          <a:p>
            <a:r>
              <a:rPr lang="ru-RU" dirty="0" smtClean="0"/>
              <a:t>Исполнение расходов бюджета</a:t>
            </a:r>
            <a:endParaRPr lang="ru-RU" dirty="0"/>
          </a:p>
        </p:txBody>
      </p:sp>
      <p:graphicFrame>
        <p:nvGraphicFramePr>
          <p:cNvPr id="3" name="Схема 2"/>
          <p:cNvGraphicFramePr/>
          <p:nvPr/>
        </p:nvGraphicFramePr>
        <p:xfrm>
          <a:off x="179512" y="1340768"/>
          <a:ext cx="8424936" cy="41202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9542817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539552" y="3428999"/>
            <a:ext cx="6318448" cy="369332"/>
          </a:xfrm>
          <a:prstGeom prst="rect">
            <a:avLst/>
          </a:prstGeom>
        </p:spPr>
        <p:txBody>
          <a:bodyPr wrap="square">
            <a:spAutoFit/>
          </a:bodyPr>
          <a:lstStyle/>
          <a:p>
            <a:endParaRPr lang="ru-RU" dirty="0"/>
          </a:p>
        </p:txBody>
      </p:sp>
      <p:sp>
        <p:nvSpPr>
          <p:cNvPr id="4" name="Прямоугольник 3"/>
          <p:cNvSpPr/>
          <p:nvPr/>
        </p:nvSpPr>
        <p:spPr>
          <a:xfrm>
            <a:off x="107504" y="260648"/>
            <a:ext cx="8712968" cy="523220"/>
          </a:xfrm>
          <a:prstGeom prst="rect">
            <a:avLst/>
          </a:prstGeom>
        </p:spPr>
        <p:txBody>
          <a:bodyPr wrap="square">
            <a:spAutoFit/>
          </a:bodyPr>
          <a:lstStyle/>
          <a:p>
            <a:pPr algn="ctr">
              <a:spcBef>
                <a:spcPct val="0"/>
              </a:spcBef>
            </a:pPr>
            <a:r>
              <a:rPr lang="ru-RU" sz="2800" dirty="0" smtClean="0">
                <a:latin typeface="+mj-lt"/>
                <a:ea typeface="+mj-ea"/>
                <a:cs typeface="+mj-cs"/>
              </a:rPr>
              <a:t>ФУНКЦИОНАЛЬНАЯ СТРУКТУРА РАСХОДОВ БЮДЖЕТА </a:t>
            </a:r>
          </a:p>
        </p:txBody>
      </p:sp>
      <p:graphicFrame>
        <p:nvGraphicFramePr>
          <p:cNvPr id="5" name="Диаграмма 4"/>
          <p:cNvGraphicFramePr/>
          <p:nvPr/>
        </p:nvGraphicFramePr>
        <p:xfrm>
          <a:off x="0" y="1772816"/>
          <a:ext cx="3851920" cy="403244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Диаграмма 5"/>
          <p:cNvGraphicFramePr/>
          <p:nvPr/>
        </p:nvGraphicFramePr>
        <p:xfrm>
          <a:off x="3275856" y="908720"/>
          <a:ext cx="5616624" cy="594928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 xmlns:p14="http://schemas.microsoft.com/office/powerpoint/2010/main" val="36463715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88640"/>
            <a:ext cx="8229600" cy="1143000"/>
          </a:xfrm>
        </p:spPr>
        <p:txBody>
          <a:bodyPr>
            <a:normAutofit fontScale="90000"/>
          </a:bodyPr>
          <a:lstStyle/>
          <a:p>
            <a:r>
              <a:rPr lang="ru-RU" b="1" dirty="0" smtClean="0"/>
              <a:t/>
            </a:r>
            <a:br>
              <a:rPr lang="ru-RU" b="1" dirty="0" smtClean="0"/>
            </a:br>
            <a:r>
              <a:rPr lang="ru-RU" b="1" dirty="0" smtClean="0"/>
              <a:t/>
            </a:r>
            <a:br>
              <a:rPr lang="ru-RU" b="1" dirty="0" smtClean="0"/>
            </a:br>
            <a:r>
              <a:rPr lang="ru-RU" b="1" dirty="0" smtClean="0"/>
              <a:t> </a:t>
            </a:r>
            <a:r>
              <a:rPr lang="ru-RU" sz="4000" b="1" dirty="0" smtClean="0"/>
              <a:t>Исполнение расходной части</a:t>
            </a:r>
            <a:r>
              <a:rPr lang="ru-RU" sz="4000" dirty="0" smtClean="0"/>
              <a:t/>
            </a:r>
            <a:br>
              <a:rPr lang="ru-RU" sz="4000" dirty="0" smtClean="0"/>
            </a:br>
            <a:r>
              <a:rPr lang="ru-RU" sz="4000" b="1" dirty="0" smtClean="0"/>
              <a:t>бюджета МО </a:t>
            </a:r>
            <a:r>
              <a:rPr lang="ru-RU" sz="4000" b="1" dirty="0" err="1" smtClean="0"/>
              <a:t>Мгинское</a:t>
            </a:r>
            <a:r>
              <a:rPr lang="ru-RU" sz="4000" b="1" dirty="0" smtClean="0"/>
              <a:t> городское</a:t>
            </a:r>
            <a:br>
              <a:rPr lang="ru-RU" sz="4000" b="1" dirty="0" smtClean="0"/>
            </a:br>
            <a:r>
              <a:rPr lang="ru-RU" sz="3600" b="1" dirty="0" smtClean="0"/>
              <a:t> </a:t>
            </a:r>
            <a:r>
              <a:rPr lang="ru-RU" sz="2200" b="1" dirty="0" smtClean="0"/>
              <a:t>Общегосударственные вопросы </a:t>
            </a:r>
            <a:r>
              <a:rPr lang="ru-RU" b="1" dirty="0" smtClean="0"/>
              <a:t/>
            </a:r>
            <a:br>
              <a:rPr lang="ru-RU" b="1" dirty="0" smtClean="0"/>
            </a:br>
            <a:r>
              <a:rPr lang="ru-RU" dirty="0" smtClean="0"/>
              <a:t/>
            </a:r>
            <a:br>
              <a:rPr lang="ru-RU" dirty="0" smtClean="0"/>
            </a:br>
            <a:endParaRPr lang="ru-RU" dirty="0"/>
          </a:p>
        </p:txBody>
      </p:sp>
      <p:graphicFrame>
        <p:nvGraphicFramePr>
          <p:cNvPr id="3" name="Таблица 2"/>
          <p:cNvGraphicFramePr>
            <a:graphicFrameLocks noGrp="1"/>
          </p:cNvGraphicFramePr>
          <p:nvPr/>
        </p:nvGraphicFramePr>
        <p:xfrm>
          <a:off x="755576" y="1662488"/>
          <a:ext cx="7992888" cy="4229814"/>
        </p:xfrm>
        <a:graphic>
          <a:graphicData uri="http://schemas.openxmlformats.org/drawingml/2006/table">
            <a:tbl>
              <a:tblPr firstRow="1" bandRow="1">
                <a:tableStyleId>{5C22544A-7EE6-4342-B048-85BDC9FD1C3A}</a:tableStyleId>
              </a:tblPr>
              <a:tblGrid>
                <a:gridCol w="4248536"/>
                <a:gridCol w="1115339"/>
                <a:gridCol w="1276179"/>
                <a:gridCol w="1352834"/>
              </a:tblGrid>
              <a:tr h="883680">
                <a:tc>
                  <a:txBody>
                    <a:bodyPr/>
                    <a:lstStyle/>
                    <a:p>
                      <a:r>
                        <a:rPr lang="ru-RU" sz="1800" b="1" kern="1200" dirty="0" smtClean="0">
                          <a:solidFill>
                            <a:schemeClr val="lt1"/>
                          </a:solidFill>
                          <a:latin typeface="+mn-lt"/>
                          <a:ea typeface="+mn-ea"/>
                          <a:cs typeface="+mn-cs"/>
                        </a:rPr>
                        <a:t>Наименование показателя</a:t>
                      </a:r>
                      <a:endParaRPr lang="ru-RU" dirty="0"/>
                    </a:p>
                  </a:txBody>
                  <a:tcPr/>
                </a:tc>
                <a:tc>
                  <a:txBody>
                    <a:bodyPr/>
                    <a:lstStyle/>
                    <a:p>
                      <a:r>
                        <a:rPr lang="ru-RU" dirty="0" smtClean="0"/>
                        <a:t>План</a:t>
                      </a:r>
                      <a:endParaRPr lang="ru-RU" dirty="0"/>
                    </a:p>
                  </a:txBody>
                  <a:tcPr/>
                </a:tc>
                <a:tc>
                  <a:txBody>
                    <a:bodyPr/>
                    <a:lstStyle/>
                    <a:p>
                      <a:r>
                        <a:rPr lang="ru-RU" dirty="0" smtClean="0"/>
                        <a:t>Факт</a:t>
                      </a:r>
                      <a:endParaRPr lang="ru-RU" dirty="0"/>
                    </a:p>
                  </a:txBody>
                  <a:tcPr/>
                </a:tc>
                <a:tc>
                  <a:txBody>
                    <a:bodyPr/>
                    <a:lstStyle/>
                    <a:p>
                      <a:r>
                        <a:rPr lang="ru-RU" dirty="0" smtClean="0"/>
                        <a:t>% исполнения</a:t>
                      </a:r>
                      <a:endParaRPr lang="ru-RU" dirty="0"/>
                    </a:p>
                  </a:txBody>
                  <a:tcPr/>
                </a:tc>
              </a:tr>
              <a:tr h="706944">
                <a:tc>
                  <a:txBody>
                    <a:bodyPr/>
                    <a:lstStyle/>
                    <a:p>
                      <a:r>
                        <a:rPr lang="ru-RU" sz="1400" b="0" kern="1200" dirty="0" smtClean="0">
                          <a:solidFill>
                            <a:schemeClr val="dk1"/>
                          </a:solidFill>
                          <a:latin typeface="+mn-lt"/>
                          <a:ea typeface="+mn-ea"/>
                          <a:cs typeface="+mn-cs"/>
                        </a:rPr>
                        <a:t>Функционирование высшего должностного лица субъекта Российской Федерации и муниципального образования (фонд оплаты труда)</a:t>
                      </a:r>
                      <a:endParaRPr lang="ru-RU" sz="1400" b="0" dirty="0"/>
                    </a:p>
                  </a:txBody>
                  <a:tcPr/>
                </a:tc>
                <a:tc>
                  <a:txBody>
                    <a:bodyPr/>
                    <a:lstStyle/>
                    <a:p>
                      <a:pPr marL="0" algn="l" defTabSz="914400" rtl="0" eaLnBrk="1" latinLnBrk="0" hangingPunct="1">
                        <a:spcAft>
                          <a:spcPts val="0"/>
                        </a:spcAft>
                      </a:pPr>
                      <a:r>
                        <a:rPr lang="ru-RU" sz="1400" b="0" kern="1200" dirty="0" smtClean="0">
                          <a:solidFill>
                            <a:schemeClr val="dk1"/>
                          </a:solidFill>
                          <a:latin typeface="+mn-lt"/>
                          <a:ea typeface="+mn-ea"/>
                          <a:cs typeface="+mn-cs"/>
                        </a:rPr>
                        <a:t>2 081,3 </a:t>
                      </a:r>
                    </a:p>
                  </a:txBody>
                  <a:tcPr marL="68580" marR="68580" marT="0" marB="0" anchor="ctr"/>
                </a:tc>
                <a:tc>
                  <a:txBody>
                    <a:bodyPr/>
                    <a:lstStyle/>
                    <a:p>
                      <a:pPr marL="0" algn="l" defTabSz="914400" rtl="0" eaLnBrk="1" latinLnBrk="0" hangingPunct="1">
                        <a:spcAft>
                          <a:spcPts val="0"/>
                        </a:spcAft>
                      </a:pPr>
                      <a:r>
                        <a:rPr lang="ru-RU" sz="1400" b="0" kern="1200" dirty="0" smtClean="0">
                          <a:solidFill>
                            <a:schemeClr val="dk1"/>
                          </a:solidFill>
                          <a:latin typeface="+mn-lt"/>
                          <a:ea typeface="+mn-ea"/>
                          <a:cs typeface="+mn-cs"/>
                        </a:rPr>
                        <a:t>2 061,7 </a:t>
                      </a:r>
                    </a:p>
                  </a:txBody>
                  <a:tcPr marL="68580" marR="68580" marT="0" marB="0" anchor="ctr"/>
                </a:tc>
                <a:tc>
                  <a:txBody>
                    <a:bodyPr/>
                    <a:lstStyle/>
                    <a:p>
                      <a:pPr marL="0" algn="l" defTabSz="914400" rtl="0" eaLnBrk="1" latinLnBrk="0" hangingPunct="1">
                        <a:spcAft>
                          <a:spcPts val="0"/>
                        </a:spcAft>
                      </a:pPr>
                      <a:r>
                        <a:rPr lang="ru-RU" sz="1400" b="0" kern="1200" dirty="0" smtClean="0">
                          <a:solidFill>
                            <a:schemeClr val="dk1"/>
                          </a:solidFill>
                          <a:latin typeface="+mn-lt"/>
                          <a:ea typeface="+mn-ea"/>
                          <a:cs typeface="+mn-cs"/>
                        </a:rPr>
                        <a:t>99,1</a:t>
                      </a:r>
                    </a:p>
                  </a:txBody>
                  <a:tcPr marL="68580" marR="68580" marT="0" marB="0" anchor="ctr"/>
                </a:tc>
              </a:tr>
              <a:tr h="500752">
                <a:tc>
                  <a:txBody>
                    <a:bodyPr/>
                    <a:lstStyle/>
                    <a:p>
                      <a:r>
                        <a:rPr lang="ru-RU" sz="1400" b="0" kern="1200" dirty="0" smtClean="0">
                          <a:solidFill>
                            <a:schemeClr val="dk1"/>
                          </a:solidFill>
                          <a:latin typeface="+mn-lt"/>
                          <a:ea typeface="+mn-ea"/>
                          <a:cs typeface="+mn-cs"/>
                        </a:rPr>
                        <a:t>Функционирование представительных органов местного самоуправления</a:t>
                      </a:r>
                      <a:endParaRPr lang="ru-RU" sz="1400" b="0" dirty="0"/>
                    </a:p>
                  </a:txBody>
                  <a:tcPr/>
                </a:tc>
                <a:tc>
                  <a:txBody>
                    <a:bodyPr/>
                    <a:lstStyle/>
                    <a:p>
                      <a:pPr marL="0" algn="l" defTabSz="914400" rtl="0" eaLnBrk="1" latinLnBrk="0" hangingPunct="1">
                        <a:spcAft>
                          <a:spcPts val="0"/>
                        </a:spcAft>
                      </a:pPr>
                      <a:r>
                        <a:rPr lang="ru-RU" sz="1400" b="0" kern="1200" dirty="0" smtClean="0">
                          <a:solidFill>
                            <a:schemeClr val="dk1"/>
                          </a:solidFill>
                          <a:latin typeface="+mn-lt"/>
                          <a:ea typeface="+mn-ea"/>
                          <a:cs typeface="+mn-cs"/>
                        </a:rPr>
                        <a:t>1 191,4 </a:t>
                      </a:r>
                    </a:p>
                  </a:txBody>
                  <a:tcPr marL="68580" marR="68580" marT="0" marB="0" anchor="ctr"/>
                </a:tc>
                <a:tc>
                  <a:txBody>
                    <a:bodyPr/>
                    <a:lstStyle/>
                    <a:p>
                      <a:pPr marL="0" algn="l" defTabSz="914400" rtl="0" eaLnBrk="1" latinLnBrk="0" hangingPunct="1">
                        <a:spcAft>
                          <a:spcPts val="0"/>
                        </a:spcAft>
                      </a:pPr>
                      <a:r>
                        <a:rPr lang="ru-RU" sz="1400" b="0" kern="1200" dirty="0" smtClean="0">
                          <a:solidFill>
                            <a:schemeClr val="dk1"/>
                          </a:solidFill>
                          <a:latin typeface="+mn-lt"/>
                          <a:ea typeface="+mn-ea"/>
                          <a:cs typeface="+mn-cs"/>
                        </a:rPr>
                        <a:t>1 190,4 </a:t>
                      </a:r>
                    </a:p>
                  </a:txBody>
                  <a:tcPr marL="68580" marR="68580" marT="0" marB="0" anchor="ctr"/>
                </a:tc>
                <a:tc>
                  <a:txBody>
                    <a:bodyPr/>
                    <a:lstStyle/>
                    <a:p>
                      <a:pPr marL="0" algn="l" defTabSz="914400" rtl="0" eaLnBrk="1" latinLnBrk="0" hangingPunct="1">
                        <a:spcAft>
                          <a:spcPts val="0"/>
                        </a:spcAft>
                      </a:pPr>
                      <a:r>
                        <a:rPr lang="ru-RU" sz="1400" b="0" kern="1200" dirty="0" smtClean="0">
                          <a:solidFill>
                            <a:schemeClr val="dk1"/>
                          </a:solidFill>
                          <a:latin typeface="+mn-lt"/>
                          <a:ea typeface="+mn-ea"/>
                          <a:cs typeface="+mn-cs"/>
                        </a:rPr>
                        <a:t>99,9</a:t>
                      </a:r>
                    </a:p>
                  </a:txBody>
                  <a:tcPr marL="68580" marR="68580" marT="0" marB="0" anchor="b"/>
                </a:tc>
              </a:tr>
              <a:tr h="311677">
                <a:tc>
                  <a:txBody>
                    <a:bodyPr/>
                    <a:lstStyle/>
                    <a:p>
                      <a:r>
                        <a:rPr lang="ru-RU" sz="1400" b="0" kern="1200" dirty="0" smtClean="0">
                          <a:solidFill>
                            <a:schemeClr val="dk1"/>
                          </a:solidFill>
                          <a:latin typeface="+mn-lt"/>
                          <a:ea typeface="+mn-ea"/>
                          <a:cs typeface="+mn-cs"/>
                        </a:rPr>
                        <a:t>в т. ч. фонд оплаты труда </a:t>
                      </a:r>
                      <a:endParaRPr lang="ru-RU" sz="1400" b="0" dirty="0"/>
                    </a:p>
                  </a:txBody>
                  <a:tcPr/>
                </a:tc>
                <a:tc>
                  <a:txBody>
                    <a:bodyPr/>
                    <a:lstStyle/>
                    <a:p>
                      <a:pPr marL="0" algn="l" defTabSz="914400" rtl="0" eaLnBrk="1" latinLnBrk="0" hangingPunct="1">
                        <a:spcAft>
                          <a:spcPts val="0"/>
                        </a:spcAft>
                      </a:pPr>
                      <a:r>
                        <a:rPr lang="ru-RU" sz="1400" b="0" kern="1200" dirty="0" smtClean="0">
                          <a:solidFill>
                            <a:schemeClr val="dk1"/>
                          </a:solidFill>
                          <a:latin typeface="+mn-lt"/>
                          <a:ea typeface="+mn-ea"/>
                          <a:cs typeface="+mn-cs"/>
                        </a:rPr>
                        <a:t>518,8</a:t>
                      </a:r>
                    </a:p>
                  </a:txBody>
                  <a:tcPr marL="68580" marR="68580" marT="0" marB="0" anchor="b"/>
                </a:tc>
                <a:tc>
                  <a:txBody>
                    <a:bodyPr/>
                    <a:lstStyle/>
                    <a:p>
                      <a:pPr marL="0" algn="l" defTabSz="914400" rtl="0" eaLnBrk="1" latinLnBrk="0" hangingPunct="1">
                        <a:spcAft>
                          <a:spcPts val="0"/>
                        </a:spcAft>
                      </a:pPr>
                      <a:r>
                        <a:rPr lang="ru-RU" sz="1400" b="0" kern="1200" dirty="0" smtClean="0">
                          <a:solidFill>
                            <a:schemeClr val="dk1"/>
                          </a:solidFill>
                          <a:latin typeface="+mn-lt"/>
                          <a:ea typeface="+mn-ea"/>
                          <a:cs typeface="+mn-cs"/>
                        </a:rPr>
                        <a:t>517,9</a:t>
                      </a:r>
                    </a:p>
                  </a:txBody>
                  <a:tcPr marL="68580" marR="68580" marT="0" marB="0" anchor="b"/>
                </a:tc>
                <a:tc>
                  <a:txBody>
                    <a:bodyPr/>
                    <a:lstStyle/>
                    <a:p>
                      <a:pPr marL="0" algn="l" defTabSz="914400" rtl="0" eaLnBrk="1" latinLnBrk="0" hangingPunct="1">
                        <a:spcAft>
                          <a:spcPts val="0"/>
                        </a:spcAft>
                      </a:pPr>
                      <a:r>
                        <a:rPr lang="ru-RU" sz="1400" b="0" kern="1200" dirty="0" smtClean="0">
                          <a:solidFill>
                            <a:schemeClr val="dk1"/>
                          </a:solidFill>
                          <a:latin typeface="+mn-lt"/>
                          <a:ea typeface="+mn-ea"/>
                          <a:cs typeface="+mn-cs"/>
                        </a:rPr>
                        <a:t>99,8</a:t>
                      </a:r>
                    </a:p>
                  </a:txBody>
                  <a:tcPr marL="68580" marR="68580" marT="0" marB="0" anchor="b"/>
                </a:tc>
              </a:tr>
              <a:tr h="319498">
                <a:tc>
                  <a:txBody>
                    <a:bodyPr/>
                    <a:lstStyle/>
                    <a:p>
                      <a:pPr marL="0" algn="l" defTabSz="914400" rtl="0" eaLnBrk="1" latinLnBrk="0" hangingPunct="1"/>
                      <a:r>
                        <a:rPr lang="ru-RU" sz="1400" b="0" kern="1200" dirty="0" smtClean="0">
                          <a:solidFill>
                            <a:schemeClr val="dk1"/>
                          </a:solidFill>
                          <a:latin typeface="+mn-lt"/>
                          <a:ea typeface="+mn-ea"/>
                          <a:cs typeface="+mn-cs"/>
                        </a:rPr>
                        <a:t>Функционирование местных администраций</a:t>
                      </a:r>
                    </a:p>
                  </a:txBody>
                  <a:tcPr/>
                </a:tc>
                <a:tc>
                  <a:txBody>
                    <a:bodyPr/>
                    <a:lstStyle/>
                    <a:p>
                      <a:pPr marL="0" algn="l" defTabSz="914400" rtl="0" eaLnBrk="1" latinLnBrk="0" hangingPunct="1">
                        <a:spcAft>
                          <a:spcPts val="0"/>
                        </a:spcAft>
                      </a:pPr>
                      <a:r>
                        <a:rPr lang="ru-RU" sz="1400" b="0" kern="1200" dirty="0" smtClean="0">
                          <a:solidFill>
                            <a:schemeClr val="dk1"/>
                          </a:solidFill>
                          <a:latin typeface="+mn-lt"/>
                          <a:ea typeface="+mn-ea"/>
                          <a:cs typeface="+mn-cs"/>
                        </a:rPr>
                        <a:t>17 151,6</a:t>
                      </a:r>
                    </a:p>
                  </a:txBody>
                  <a:tcPr marL="68580" marR="68580" marT="0" marB="0" anchor="b"/>
                </a:tc>
                <a:tc>
                  <a:txBody>
                    <a:bodyPr/>
                    <a:lstStyle/>
                    <a:p>
                      <a:pPr marL="0" algn="l" defTabSz="914400" rtl="0" eaLnBrk="1" latinLnBrk="0" hangingPunct="1">
                        <a:spcAft>
                          <a:spcPts val="0"/>
                        </a:spcAft>
                      </a:pPr>
                      <a:r>
                        <a:rPr lang="ru-RU" sz="1400" b="0" kern="1200" dirty="0" smtClean="0">
                          <a:solidFill>
                            <a:schemeClr val="dk1"/>
                          </a:solidFill>
                          <a:latin typeface="+mn-lt"/>
                          <a:ea typeface="+mn-ea"/>
                          <a:cs typeface="+mn-cs"/>
                        </a:rPr>
                        <a:t>16 766,9</a:t>
                      </a:r>
                    </a:p>
                  </a:txBody>
                  <a:tcPr marL="68580" marR="68580" marT="0" marB="0" anchor="b"/>
                </a:tc>
                <a:tc>
                  <a:txBody>
                    <a:bodyPr/>
                    <a:lstStyle/>
                    <a:p>
                      <a:pPr marL="0" algn="l" defTabSz="914400" rtl="0" eaLnBrk="1" latinLnBrk="0" hangingPunct="1">
                        <a:spcAft>
                          <a:spcPts val="0"/>
                        </a:spcAft>
                      </a:pPr>
                      <a:r>
                        <a:rPr lang="ru-RU" sz="1400" b="0" kern="1200" dirty="0" smtClean="0">
                          <a:solidFill>
                            <a:schemeClr val="dk1"/>
                          </a:solidFill>
                          <a:latin typeface="+mn-lt"/>
                          <a:ea typeface="+mn-ea"/>
                          <a:cs typeface="+mn-cs"/>
                        </a:rPr>
                        <a:t>97,8</a:t>
                      </a:r>
                    </a:p>
                  </a:txBody>
                  <a:tcPr marL="68580" marR="68580" marT="0" marB="0" anchor="b"/>
                </a:tc>
              </a:tr>
              <a:tr h="41238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b="0" kern="1200" dirty="0" smtClean="0">
                          <a:solidFill>
                            <a:schemeClr val="dk1"/>
                          </a:solidFill>
                          <a:latin typeface="+mn-lt"/>
                          <a:ea typeface="+mn-ea"/>
                          <a:cs typeface="+mn-cs"/>
                        </a:rPr>
                        <a:t>в том числе фонд оплаты труда:</a:t>
                      </a:r>
                    </a:p>
                  </a:txBody>
                  <a:tcPr marL="68580" marR="68580" marT="0" marB="0" anchor="b"/>
                </a:tc>
                <a:tc>
                  <a:txBody>
                    <a:bodyPr/>
                    <a:lstStyle/>
                    <a:p>
                      <a:pPr marL="0" algn="l" defTabSz="914400" rtl="0" eaLnBrk="1" latinLnBrk="0" hangingPunct="1">
                        <a:spcAft>
                          <a:spcPts val="0"/>
                        </a:spcAft>
                      </a:pPr>
                      <a:r>
                        <a:rPr lang="ru-RU" sz="1400" b="0" kern="1200" dirty="0" smtClean="0">
                          <a:solidFill>
                            <a:schemeClr val="dk1"/>
                          </a:solidFill>
                          <a:latin typeface="+mn-lt"/>
                          <a:ea typeface="+mn-ea"/>
                          <a:cs typeface="+mn-cs"/>
                        </a:rPr>
                        <a:t> </a:t>
                      </a:r>
                    </a:p>
                    <a:p>
                      <a:pPr marL="0" algn="l" defTabSz="914400" rtl="0" eaLnBrk="1" latinLnBrk="0" hangingPunct="1">
                        <a:spcAft>
                          <a:spcPts val="0"/>
                        </a:spcAft>
                      </a:pPr>
                      <a:r>
                        <a:rPr lang="ru-RU" sz="1400" b="0" kern="1200" dirty="0" smtClean="0">
                          <a:solidFill>
                            <a:schemeClr val="dk1"/>
                          </a:solidFill>
                          <a:latin typeface="+mn-lt"/>
                          <a:ea typeface="+mn-ea"/>
                          <a:cs typeface="+mn-cs"/>
                        </a:rPr>
                        <a:t>15 096,4</a:t>
                      </a:r>
                    </a:p>
                  </a:txBody>
                  <a:tcPr marL="68580" marR="68580" marT="0" marB="0" anchor="b"/>
                </a:tc>
                <a:tc>
                  <a:txBody>
                    <a:bodyPr/>
                    <a:lstStyle/>
                    <a:p>
                      <a:pPr marL="0" algn="l" defTabSz="914400" rtl="0" eaLnBrk="1" latinLnBrk="0" hangingPunct="1">
                        <a:spcAft>
                          <a:spcPts val="0"/>
                        </a:spcAft>
                      </a:pPr>
                      <a:r>
                        <a:rPr lang="ru-RU" sz="1400" b="0" kern="1200" dirty="0" smtClean="0">
                          <a:solidFill>
                            <a:schemeClr val="dk1"/>
                          </a:solidFill>
                          <a:latin typeface="+mn-lt"/>
                          <a:ea typeface="+mn-ea"/>
                          <a:cs typeface="+mn-cs"/>
                        </a:rPr>
                        <a:t>14 907,0 </a:t>
                      </a:r>
                    </a:p>
                  </a:txBody>
                  <a:tcPr marL="68580" marR="68580" marT="0" marB="0" anchor="b"/>
                </a:tc>
                <a:tc>
                  <a:txBody>
                    <a:bodyPr/>
                    <a:lstStyle/>
                    <a:p>
                      <a:pPr marL="0" algn="l" defTabSz="914400" rtl="0" eaLnBrk="1" latinLnBrk="0" hangingPunct="1">
                        <a:spcAft>
                          <a:spcPts val="0"/>
                        </a:spcAft>
                      </a:pPr>
                      <a:r>
                        <a:rPr lang="ru-RU" sz="1400" b="0" kern="1200" dirty="0" smtClean="0">
                          <a:solidFill>
                            <a:schemeClr val="dk1"/>
                          </a:solidFill>
                          <a:latin typeface="+mn-lt"/>
                          <a:ea typeface="+mn-ea"/>
                          <a:cs typeface="+mn-cs"/>
                        </a:rPr>
                        <a:t>98,7 </a:t>
                      </a:r>
                    </a:p>
                  </a:txBody>
                  <a:tcPr marL="68580" marR="68580" marT="0" marB="0" anchor="b"/>
                </a:tc>
              </a:tr>
              <a:tr h="319498">
                <a:tc>
                  <a:txBody>
                    <a:bodyPr/>
                    <a:lstStyle/>
                    <a:p>
                      <a:pPr marL="0" algn="l" defTabSz="914400" rtl="0" eaLnBrk="1" latinLnBrk="0" hangingPunct="1">
                        <a:spcAft>
                          <a:spcPts val="0"/>
                        </a:spcAft>
                      </a:pPr>
                      <a:r>
                        <a:rPr lang="ru-RU" sz="1400" b="0" kern="1200" dirty="0" smtClean="0">
                          <a:solidFill>
                            <a:schemeClr val="dk1"/>
                          </a:solidFill>
                          <a:latin typeface="+mn-lt"/>
                          <a:ea typeface="+mn-ea"/>
                          <a:cs typeface="+mn-cs"/>
                        </a:rPr>
                        <a:t>Обеспечение деятельности финансовых органов</a:t>
                      </a:r>
                    </a:p>
                  </a:txBody>
                  <a:tcPr marL="68580" marR="68580" marT="0" marB="0" anchor="b"/>
                </a:tc>
                <a:tc>
                  <a:txBody>
                    <a:bodyPr/>
                    <a:lstStyle/>
                    <a:p>
                      <a:pPr marL="0" algn="l" defTabSz="914400" rtl="0" eaLnBrk="1" latinLnBrk="0" hangingPunct="1">
                        <a:spcAft>
                          <a:spcPts val="0"/>
                        </a:spcAft>
                      </a:pPr>
                      <a:r>
                        <a:rPr lang="ru-RU" sz="1400" b="0" kern="1200" dirty="0" smtClean="0">
                          <a:solidFill>
                            <a:schemeClr val="dk1"/>
                          </a:solidFill>
                          <a:latin typeface="+mn-lt"/>
                          <a:ea typeface="+mn-ea"/>
                          <a:cs typeface="+mn-cs"/>
                        </a:rPr>
                        <a:t>364,6</a:t>
                      </a:r>
                    </a:p>
                  </a:txBody>
                  <a:tcPr marL="68580" marR="68580" marT="0" marB="0" anchor="b"/>
                </a:tc>
                <a:tc>
                  <a:txBody>
                    <a:bodyPr/>
                    <a:lstStyle/>
                    <a:p>
                      <a:pPr marL="0" algn="l" defTabSz="914400" rtl="0" eaLnBrk="1" latinLnBrk="0" hangingPunct="1">
                        <a:spcAft>
                          <a:spcPts val="0"/>
                        </a:spcAft>
                      </a:pPr>
                      <a:r>
                        <a:rPr lang="ru-RU" sz="1400" b="0" kern="1200" dirty="0" smtClean="0">
                          <a:solidFill>
                            <a:schemeClr val="dk1"/>
                          </a:solidFill>
                          <a:latin typeface="+mn-lt"/>
                          <a:ea typeface="+mn-ea"/>
                          <a:cs typeface="+mn-cs"/>
                        </a:rPr>
                        <a:t>364,6</a:t>
                      </a:r>
                    </a:p>
                  </a:txBody>
                  <a:tcPr marL="68580" marR="68580" marT="0" marB="0" anchor="b"/>
                </a:tc>
                <a:tc>
                  <a:txBody>
                    <a:bodyPr/>
                    <a:lstStyle/>
                    <a:p>
                      <a:pPr marL="0" algn="l" defTabSz="914400" rtl="0" eaLnBrk="1" latinLnBrk="0" hangingPunct="1">
                        <a:spcAft>
                          <a:spcPts val="0"/>
                        </a:spcAft>
                      </a:pPr>
                      <a:r>
                        <a:rPr lang="ru-RU" sz="1400" b="0" kern="1200" dirty="0" smtClean="0">
                          <a:solidFill>
                            <a:schemeClr val="dk1"/>
                          </a:solidFill>
                          <a:latin typeface="+mn-lt"/>
                          <a:ea typeface="+mn-ea"/>
                          <a:cs typeface="+mn-cs"/>
                        </a:rPr>
                        <a:t>100,0</a:t>
                      </a:r>
                    </a:p>
                  </a:txBody>
                  <a:tcPr marL="68580" marR="68580" marT="0" marB="0" anchor="b"/>
                </a:tc>
              </a:tr>
              <a:tr h="319498">
                <a:tc>
                  <a:txBody>
                    <a:bodyPr/>
                    <a:lstStyle/>
                    <a:p>
                      <a:pPr marL="0" algn="l" defTabSz="914400" rtl="0" eaLnBrk="1" latinLnBrk="0" hangingPunct="1"/>
                      <a:r>
                        <a:rPr lang="ru-RU" sz="1400" b="0" kern="1200" dirty="0" smtClean="0">
                          <a:solidFill>
                            <a:schemeClr val="dk1"/>
                          </a:solidFill>
                          <a:latin typeface="+mn-lt"/>
                          <a:ea typeface="+mn-ea"/>
                          <a:cs typeface="+mn-cs"/>
                        </a:rPr>
                        <a:t>Резервные фонды</a:t>
                      </a:r>
                    </a:p>
                  </a:txBody>
                  <a:tcPr/>
                </a:tc>
                <a:tc>
                  <a:txBody>
                    <a:bodyPr/>
                    <a:lstStyle/>
                    <a:p>
                      <a:pPr marL="0" algn="l" defTabSz="914400" rtl="0" eaLnBrk="1" latinLnBrk="0" hangingPunct="1"/>
                      <a:r>
                        <a:rPr lang="ru-RU" sz="1400" b="0" kern="1200" dirty="0" smtClean="0">
                          <a:solidFill>
                            <a:schemeClr val="dk1"/>
                          </a:solidFill>
                          <a:latin typeface="+mn-lt"/>
                          <a:ea typeface="+mn-ea"/>
                          <a:cs typeface="+mn-cs"/>
                        </a:rPr>
                        <a:t>360,6</a:t>
                      </a:r>
                    </a:p>
                  </a:txBody>
                  <a:tcPr/>
                </a:tc>
                <a:tc>
                  <a:txBody>
                    <a:bodyPr/>
                    <a:lstStyle/>
                    <a:p>
                      <a:pPr marL="0" algn="l" defTabSz="914400" rtl="0" eaLnBrk="1" latinLnBrk="0" hangingPunct="1"/>
                      <a:r>
                        <a:rPr lang="ru-RU" sz="1400" b="0" kern="1200" dirty="0" smtClean="0">
                          <a:solidFill>
                            <a:schemeClr val="dk1"/>
                          </a:solidFill>
                          <a:latin typeface="+mn-lt"/>
                          <a:ea typeface="+mn-ea"/>
                          <a:cs typeface="+mn-cs"/>
                        </a:rPr>
                        <a:t>0</a:t>
                      </a:r>
                    </a:p>
                  </a:txBody>
                  <a:tcPr/>
                </a:tc>
                <a:tc>
                  <a:txBody>
                    <a:bodyPr/>
                    <a:lstStyle/>
                    <a:p>
                      <a:pPr marL="0" algn="l" defTabSz="914400" rtl="0" eaLnBrk="1" latinLnBrk="0" hangingPunct="1"/>
                      <a:endParaRPr lang="ru-RU" sz="1400" b="0" kern="1200" dirty="0" smtClean="0">
                        <a:solidFill>
                          <a:schemeClr val="dk1"/>
                        </a:solidFill>
                        <a:latin typeface="+mn-lt"/>
                        <a:ea typeface="+mn-ea"/>
                        <a:cs typeface="+mn-cs"/>
                      </a:endParaRPr>
                    </a:p>
                  </a:txBody>
                  <a:tcPr/>
                </a:tc>
              </a:tr>
              <a:tr h="368843">
                <a:tc>
                  <a:txBody>
                    <a:bodyPr/>
                    <a:lstStyle/>
                    <a:p>
                      <a:pPr marL="0" algn="l" defTabSz="914400" rtl="0" eaLnBrk="1" latinLnBrk="0" hangingPunct="1"/>
                      <a:r>
                        <a:rPr lang="ru-RU" sz="1400" b="0" kern="1200" dirty="0" smtClean="0">
                          <a:solidFill>
                            <a:schemeClr val="dk1"/>
                          </a:solidFill>
                          <a:latin typeface="+mn-lt"/>
                          <a:ea typeface="+mn-ea"/>
                          <a:cs typeface="+mn-cs"/>
                        </a:rPr>
                        <a:t>Другие  общегосударственные вопросы</a:t>
                      </a:r>
                    </a:p>
                  </a:txBody>
                  <a:tcPr/>
                </a:tc>
                <a:tc>
                  <a:txBody>
                    <a:bodyPr/>
                    <a:lstStyle/>
                    <a:p>
                      <a:pPr marL="0" algn="l" defTabSz="914400" rtl="0" eaLnBrk="1" latinLnBrk="0" hangingPunct="1">
                        <a:spcAft>
                          <a:spcPts val="0"/>
                        </a:spcAft>
                      </a:pPr>
                      <a:r>
                        <a:rPr lang="ru-RU" sz="1400" b="0" kern="1200" dirty="0" smtClean="0">
                          <a:solidFill>
                            <a:schemeClr val="dk1"/>
                          </a:solidFill>
                          <a:latin typeface="+mn-lt"/>
                          <a:ea typeface="+mn-ea"/>
                          <a:cs typeface="+mn-cs"/>
                        </a:rPr>
                        <a:t>3 875,5</a:t>
                      </a:r>
                    </a:p>
                  </a:txBody>
                  <a:tcPr marL="68580" marR="68580" marT="0" marB="0" anchor="b"/>
                </a:tc>
                <a:tc>
                  <a:txBody>
                    <a:bodyPr/>
                    <a:lstStyle/>
                    <a:p>
                      <a:pPr marL="0" algn="l" defTabSz="914400" rtl="0" eaLnBrk="1" latinLnBrk="0" hangingPunct="1">
                        <a:spcAft>
                          <a:spcPts val="0"/>
                        </a:spcAft>
                      </a:pPr>
                      <a:r>
                        <a:rPr lang="ru-RU" sz="1400" b="0" kern="1200" dirty="0" smtClean="0">
                          <a:solidFill>
                            <a:schemeClr val="dk1"/>
                          </a:solidFill>
                          <a:latin typeface="+mn-lt"/>
                          <a:ea typeface="+mn-ea"/>
                          <a:cs typeface="+mn-cs"/>
                        </a:rPr>
                        <a:t>2 784,7</a:t>
                      </a:r>
                    </a:p>
                  </a:txBody>
                  <a:tcPr marL="68580" marR="68580" marT="0" marB="0" anchor="b"/>
                </a:tc>
                <a:tc>
                  <a:txBody>
                    <a:bodyPr/>
                    <a:lstStyle/>
                    <a:p>
                      <a:pPr marL="0" algn="l" defTabSz="914400" rtl="0" eaLnBrk="1" latinLnBrk="0" hangingPunct="1">
                        <a:spcAft>
                          <a:spcPts val="0"/>
                        </a:spcAft>
                      </a:pPr>
                      <a:r>
                        <a:rPr lang="ru-RU" sz="1400" b="0" kern="1200" dirty="0" smtClean="0">
                          <a:solidFill>
                            <a:schemeClr val="dk1"/>
                          </a:solidFill>
                          <a:latin typeface="+mn-lt"/>
                          <a:ea typeface="+mn-ea"/>
                          <a:cs typeface="+mn-cs"/>
                        </a:rPr>
                        <a:t>71,9</a:t>
                      </a:r>
                    </a:p>
                  </a:txBody>
                  <a:tcPr marL="68580" marR="68580" marT="0" marB="0" anchor="b"/>
                </a:tc>
              </a:tr>
            </a:tbl>
          </a:graphicData>
        </a:graphic>
      </p:graphicFrame>
      <p:sp>
        <p:nvSpPr>
          <p:cNvPr id="4" name="Прямоугольник 3"/>
          <p:cNvSpPr/>
          <p:nvPr/>
        </p:nvSpPr>
        <p:spPr>
          <a:xfrm>
            <a:off x="323528" y="5877272"/>
            <a:ext cx="8424936" cy="738664"/>
          </a:xfrm>
          <a:prstGeom prst="rect">
            <a:avLst/>
          </a:prstGeom>
        </p:spPr>
        <p:txBody>
          <a:bodyPr wrap="square">
            <a:spAutoFit/>
          </a:bodyPr>
          <a:lstStyle/>
          <a:p>
            <a:r>
              <a:rPr lang="ru-RU" sz="1400" dirty="0" smtClean="0"/>
              <a:t>           В администрации муниципального образования </a:t>
            </a:r>
            <a:r>
              <a:rPr lang="ru-RU" sz="1400" dirty="0" err="1" smtClean="0"/>
              <a:t>Мгинское</a:t>
            </a:r>
            <a:r>
              <a:rPr lang="ru-RU" sz="1400" dirty="0" smtClean="0"/>
              <a:t> городское поселение на 01.01.2022года работает 14 муниципальных служащих и фонд оплаты труда муниципальных служащих составил –13 116,4 тыс. руб.</a:t>
            </a:r>
            <a:endParaRPr lang="ru-RU" sz="14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800" b="1" dirty="0" smtClean="0"/>
              <a:t>Национальная экономика</a:t>
            </a:r>
            <a:endParaRPr lang="ru-RU" sz="2800" dirty="0"/>
          </a:p>
        </p:txBody>
      </p:sp>
      <p:sp>
        <p:nvSpPr>
          <p:cNvPr id="4" name="Прямоугольник 3"/>
          <p:cNvSpPr/>
          <p:nvPr/>
        </p:nvSpPr>
        <p:spPr>
          <a:xfrm>
            <a:off x="395536" y="980728"/>
            <a:ext cx="8568952" cy="923330"/>
          </a:xfrm>
          <a:prstGeom prst="rect">
            <a:avLst/>
          </a:prstGeom>
        </p:spPr>
        <p:txBody>
          <a:bodyPr wrap="square">
            <a:spAutoFit/>
          </a:bodyPr>
          <a:lstStyle/>
          <a:p>
            <a:r>
              <a:rPr lang="ru-RU" dirty="0" smtClean="0"/>
              <a:t>    Предусмотрено по бюджету на 2020 год по подразделу «мероприятия по приведению в нормативное состояние автомобильных дорог местного значения» - 27 418,6  тыс. руб., исполнено 26 030,3 тыс. руб. по следующим  мероприятиям:</a:t>
            </a:r>
            <a:endParaRPr lang="ru-RU" dirty="0"/>
          </a:p>
        </p:txBody>
      </p:sp>
      <p:graphicFrame>
        <p:nvGraphicFramePr>
          <p:cNvPr id="5" name="Таблица 4"/>
          <p:cNvGraphicFramePr>
            <a:graphicFrameLocks noGrp="1"/>
          </p:cNvGraphicFramePr>
          <p:nvPr/>
        </p:nvGraphicFramePr>
        <p:xfrm>
          <a:off x="179513" y="2238020"/>
          <a:ext cx="4680519" cy="3964449"/>
        </p:xfrm>
        <a:graphic>
          <a:graphicData uri="http://schemas.openxmlformats.org/drawingml/2006/table">
            <a:tbl>
              <a:tblPr firstRow="1" bandRow="1">
                <a:tableStyleId>{5C22544A-7EE6-4342-B048-85BDC9FD1C3A}</a:tableStyleId>
              </a:tblPr>
              <a:tblGrid>
                <a:gridCol w="2664295"/>
                <a:gridCol w="968347"/>
                <a:gridCol w="1047877"/>
              </a:tblGrid>
              <a:tr h="399780">
                <a:tc>
                  <a:txBody>
                    <a:bodyPr/>
                    <a:lstStyle/>
                    <a:p>
                      <a:r>
                        <a:rPr lang="ru-RU" dirty="0" smtClean="0"/>
                        <a:t>Мероприятия</a:t>
                      </a:r>
                      <a:endParaRPr lang="ru-RU" dirty="0"/>
                    </a:p>
                  </a:txBody>
                  <a:tcPr/>
                </a:tc>
                <a:tc>
                  <a:txBody>
                    <a:bodyPr/>
                    <a:lstStyle/>
                    <a:p>
                      <a:r>
                        <a:rPr lang="ru-RU" dirty="0" smtClean="0"/>
                        <a:t>План</a:t>
                      </a:r>
                      <a:endParaRPr lang="ru-RU" dirty="0"/>
                    </a:p>
                  </a:txBody>
                  <a:tcPr/>
                </a:tc>
                <a:tc>
                  <a:txBody>
                    <a:bodyPr/>
                    <a:lstStyle/>
                    <a:p>
                      <a:r>
                        <a:rPr lang="ru-RU" dirty="0" smtClean="0"/>
                        <a:t>Факт</a:t>
                      </a:r>
                      <a:endParaRPr lang="ru-RU" dirty="0"/>
                    </a:p>
                  </a:txBody>
                  <a:tcPr/>
                </a:tc>
              </a:tr>
              <a:tr h="824791">
                <a:tc>
                  <a:txBody>
                    <a:bodyPr/>
                    <a:lstStyle/>
                    <a:p>
                      <a:r>
                        <a:rPr lang="ru-RU" sz="1200" kern="1200" dirty="0" smtClean="0">
                          <a:solidFill>
                            <a:schemeClr val="dk1"/>
                          </a:solidFill>
                          <a:latin typeface="+mn-lt"/>
                          <a:ea typeface="+mn-ea"/>
                          <a:cs typeface="+mn-cs"/>
                        </a:rPr>
                        <a:t>Ремонт дворовой территории </a:t>
                      </a:r>
                      <a:r>
                        <a:rPr lang="ru-RU" sz="1200" kern="1200" dirty="0" err="1" smtClean="0">
                          <a:solidFill>
                            <a:schemeClr val="dk1"/>
                          </a:solidFill>
                          <a:latin typeface="+mn-lt"/>
                          <a:ea typeface="+mn-ea"/>
                          <a:cs typeface="+mn-cs"/>
                        </a:rPr>
                        <a:t>много-квартирных</a:t>
                      </a:r>
                      <a:r>
                        <a:rPr lang="ru-RU" sz="1200" kern="1200" dirty="0" smtClean="0">
                          <a:solidFill>
                            <a:schemeClr val="dk1"/>
                          </a:solidFill>
                          <a:latin typeface="+mn-lt"/>
                          <a:ea typeface="+mn-ea"/>
                          <a:cs typeface="+mn-cs"/>
                        </a:rPr>
                        <a:t>  домов  по  адресу: г.п.Мга, Комсомольский пр., д.44 и ул.Дзержинского, д.16"</a:t>
                      </a:r>
                    </a:p>
                  </a:txBody>
                  <a:tcPr/>
                </a:tc>
                <a:tc>
                  <a:txBody>
                    <a:bodyPr/>
                    <a:lstStyle/>
                    <a:p>
                      <a:pPr algn="r">
                        <a:spcAft>
                          <a:spcPts val="0"/>
                        </a:spcAft>
                      </a:pPr>
                      <a:r>
                        <a:rPr lang="ru-RU" sz="1000">
                          <a:latin typeface="Times New Roman"/>
                          <a:ea typeface="Times New Roman"/>
                          <a:cs typeface="Times New Roman"/>
                        </a:rPr>
                        <a:t>3 727,4</a:t>
                      </a:r>
                      <a:endParaRPr lang="ru-RU" sz="1200">
                        <a:latin typeface="Times New Roman"/>
                        <a:ea typeface="Times New Roman"/>
                        <a:cs typeface="Times New Roman"/>
                      </a:endParaRPr>
                    </a:p>
                  </a:txBody>
                  <a:tcPr marL="68580" marR="68580" marT="0" marB="0" anchor="ctr"/>
                </a:tc>
                <a:tc>
                  <a:txBody>
                    <a:bodyPr/>
                    <a:lstStyle/>
                    <a:p>
                      <a:pPr algn="r">
                        <a:spcAft>
                          <a:spcPts val="0"/>
                        </a:spcAft>
                      </a:pPr>
                      <a:r>
                        <a:rPr lang="ru-RU" sz="1000" dirty="0">
                          <a:latin typeface="Times New Roman"/>
                          <a:ea typeface="Times New Roman"/>
                          <a:cs typeface="Times New Roman"/>
                        </a:rPr>
                        <a:t>3 727,4</a:t>
                      </a:r>
                      <a:endParaRPr lang="ru-RU" sz="1200" dirty="0">
                        <a:latin typeface="Times New Roman"/>
                        <a:ea typeface="Times New Roman"/>
                        <a:cs typeface="Times New Roman"/>
                      </a:endParaRPr>
                    </a:p>
                  </a:txBody>
                  <a:tcPr marL="68580" marR="68580" marT="0" marB="0" anchor="ctr"/>
                </a:tc>
              </a:tr>
              <a:tr h="458217">
                <a:tc>
                  <a:txBody>
                    <a:bodyPr/>
                    <a:lstStyle/>
                    <a:p>
                      <a:r>
                        <a:rPr lang="ru-RU" sz="1200" kern="1200" dirty="0" smtClean="0">
                          <a:solidFill>
                            <a:schemeClr val="dk1"/>
                          </a:solidFill>
                          <a:latin typeface="+mn-lt"/>
                          <a:ea typeface="+mn-ea"/>
                          <a:cs typeface="+mn-cs"/>
                        </a:rPr>
                        <a:t>Обслуживание дорог Кировского муниципального р-на</a:t>
                      </a:r>
                    </a:p>
                  </a:txBody>
                  <a:tcPr/>
                </a:tc>
                <a:tc>
                  <a:txBody>
                    <a:bodyPr/>
                    <a:lstStyle/>
                    <a:p>
                      <a:pPr algn="r">
                        <a:spcAft>
                          <a:spcPts val="0"/>
                        </a:spcAft>
                      </a:pPr>
                      <a:r>
                        <a:rPr lang="ru-RU" sz="1000">
                          <a:latin typeface="Times New Roman"/>
                          <a:ea typeface="Times New Roman"/>
                          <a:cs typeface="Times New Roman"/>
                        </a:rPr>
                        <a:t>2 487,4</a:t>
                      </a:r>
                      <a:endParaRPr lang="ru-RU" sz="1200">
                        <a:latin typeface="Times New Roman"/>
                        <a:ea typeface="Times New Roman"/>
                        <a:cs typeface="Times New Roman"/>
                      </a:endParaRPr>
                    </a:p>
                  </a:txBody>
                  <a:tcPr marL="68580" marR="68580" marT="0" marB="0" anchor="ctr"/>
                </a:tc>
                <a:tc>
                  <a:txBody>
                    <a:bodyPr/>
                    <a:lstStyle/>
                    <a:p>
                      <a:pPr algn="r">
                        <a:spcAft>
                          <a:spcPts val="0"/>
                        </a:spcAft>
                      </a:pPr>
                      <a:r>
                        <a:rPr lang="ru-RU" sz="1000" dirty="0">
                          <a:latin typeface="Times New Roman"/>
                          <a:ea typeface="Times New Roman"/>
                          <a:cs typeface="Times New Roman"/>
                        </a:rPr>
                        <a:t>2 487,3</a:t>
                      </a:r>
                      <a:endParaRPr lang="ru-RU" sz="1200" dirty="0">
                        <a:latin typeface="Times New Roman"/>
                        <a:ea typeface="Times New Roman"/>
                        <a:cs typeface="Times New Roman"/>
                      </a:endParaRPr>
                    </a:p>
                  </a:txBody>
                  <a:tcPr marL="68580" marR="68580" marT="0" marB="0" anchor="ctr"/>
                </a:tc>
              </a:tr>
              <a:tr h="1008078">
                <a:tc>
                  <a:txBody>
                    <a:bodyPr/>
                    <a:lstStyle/>
                    <a:p>
                      <a:r>
                        <a:rPr lang="ru-RU" sz="1200" kern="1200" dirty="0" err="1" smtClean="0">
                          <a:solidFill>
                            <a:schemeClr val="dk1"/>
                          </a:solidFill>
                          <a:latin typeface="+mn-lt"/>
                          <a:ea typeface="+mn-ea"/>
                          <a:cs typeface="+mn-cs"/>
                        </a:rPr>
                        <a:t>Грейдерование</a:t>
                      </a:r>
                      <a:r>
                        <a:rPr lang="ru-RU" sz="1200" kern="1200" dirty="0" smtClean="0">
                          <a:solidFill>
                            <a:schemeClr val="dk1"/>
                          </a:solidFill>
                          <a:latin typeface="+mn-lt"/>
                          <a:ea typeface="+mn-ea"/>
                          <a:cs typeface="+mn-cs"/>
                        </a:rPr>
                        <a:t> дорог, восстановление поперечного профиля и ровности проезжей части гравийных и щебёночных покрытий, ямочный ремонт</a:t>
                      </a:r>
                    </a:p>
                  </a:txBody>
                  <a:tcPr/>
                </a:tc>
                <a:tc>
                  <a:txBody>
                    <a:bodyPr/>
                    <a:lstStyle/>
                    <a:p>
                      <a:pPr algn="r">
                        <a:spcAft>
                          <a:spcPts val="0"/>
                        </a:spcAft>
                      </a:pPr>
                      <a:r>
                        <a:rPr lang="ru-RU" sz="1000">
                          <a:latin typeface="Times New Roman"/>
                          <a:ea typeface="Times New Roman"/>
                          <a:cs typeface="Times New Roman"/>
                        </a:rPr>
                        <a:t>193,4</a:t>
                      </a:r>
                      <a:endParaRPr lang="ru-RU" sz="1200">
                        <a:latin typeface="Times New Roman"/>
                        <a:ea typeface="Times New Roman"/>
                        <a:cs typeface="Times New Roman"/>
                      </a:endParaRPr>
                    </a:p>
                  </a:txBody>
                  <a:tcPr marL="68580" marR="68580" marT="0" marB="0" anchor="ctr"/>
                </a:tc>
                <a:tc>
                  <a:txBody>
                    <a:bodyPr/>
                    <a:lstStyle/>
                    <a:p>
                      <a:pPr algn="r">
                        <a:spcAft>
                          <a:spcPts val="0"/>
                        </a:spcAft>
                      </a:pPr>
                      <a:r>
                        <a:rPr lang="ru-RU" sz="1000" dirty="0">
                          <a:latin typeface="Times New Roman"/>
                          <a:ea typeface="Times New Roman"/>
                          <a:cs typeface="Times New Roman"/>
                        </a:rPr>
                        <a:t>53,4</a:t>
                      </a:r>
                      <a:endParaRPr lang="ru-RU" sz="1200" dirty="0">
                        <a:latin typeface="Times New Roman"/>
                        <a:ea typeface="Times New Roman"/>
                        <a:cs typeface="Times New Roman"/>
                      </a:endParaRPr>
                    </a:p>
                  </a:txBody>
                  <a:tcPr marL="68580" marR="68580" marT="0" marB="0" anchor="ctr"/>
                </a:tc>
              </a:tr>
              <a:tr h="335157">
                <a:tc>
                  <a:txBody>
                    <a:bodyPr/>
                    <a:lstStyle/>
                    <a:p>
                      <a:r>
                        <a:rPr lang="ru-RU" sz="1200" kern="1200" dirty="0" smtClean="0">
                          <a:solidFill>
                            <a:schemeClr val="dk1"/>
                          </a:solidFill>
                          <a:latin typeface="+mn-lt"/>
                          <a:ea typeface="+mn-ea"/>
                          <a:cs typeface="+mn-cs"/>
                        </a:rPr>
                        <a:t>Содержание  </a:t>
                      </a:r>
                      <a:r>
                        <a:rPr lang="ru-RU" sz="1200" kern="1200" dirty="0" err="1" smtClean="0">
                          <a:solidFill>
                            <a:schemeClr val="dk1"/>
                          </a:solidFill>
                          <a:latin typeface="+mn-lt"/>
                          <a:ea typeface="+mn-ea"/>
                          <a:cs typeface="+mn-cs"/>
                        </a:rPr>
                        <a:t>улично</a:t>
                      </a:r>
                      <a:r>
                        <a:rPr lang="ru-RU" sz="1200" kern="1200" dirty="0" smtClean="0">
                          <a:solidFill>
                            <a:schemeClr val="dk1"/>
                          </a:solidFill>
                          <a:latin typeface="+mn-lt"/>
                          <a:ea typeface="+mn-ea"/>
                          <a:cs typeface="+mn-cs"/>
                        </a:rPr>
                        <a:t> - дорожной сети</a:t>
                      </a:r>
                    </a:p>
                  </a:txBody>
                  <a:tcPr/>
                </a:tc>
                <a:tc>
                  <a:txBody>
                    <a:bodyPr/>
                    <a:lstStyle/>
                    <a:p>
                      <a:pPr algn="r">
                        <a:spcAft>
                          <a:spcPts val="0"/>
                        </a:spcAft>
                      </a:pPr>
                      <a:r>
                        <a:rPr lang="ru-RU" sz="1000">
                          <a:latin typeface="Times New Roman"/>
                          <a:ea typeface="Times New Roman"/>
                          <a:cs typeface="Times New Roman"/>
                        </a:rPr>
                        <a:t>10 010,3</a:t>
                      </a:r>
                      <a:endParaRPr lang="ru-RU" sz="1200">
                        <a:latin typeface="Times New Roman"/>
                        <a:ea typeface="Times New Roman"/>
                        <a:cs typeface="Times New Roman"/>
                      </a:endParaRPr>
                    </a:p>
                  </a:txBody>
                  <a:tcPr marL="68580" marR="68580" marT="0" marB="0" anchor="ctr"/>
                </a:tc>
                <a:tc>
                  <a:txBody>
                    <a:bodyPr/>
                    <a:lstStyle/>
                    <a:p>
                      <a:pPr algn="r">
                        <a:spcAft>
                          <a:spcPts val="0"/>
                        </a:spcAft>
                      </a:pPr>
                      <a:r>
                        <a:rPr lang="ru-RU" sz="1000" dirty="0">
                          <a:latin typeface="Times New Roman"/>
                          <a:ea typeface="Times New Roman"/>
                          <a:cs typeface="Times New Roman"/>
                        </a:rPr>
                        <a:t>9 157,3</a:t>
                      </a:r>
                      <a:endParaRPr lang="ru-RU" sz="1200" dirty="0">
                        <a:latin typeface="Times New Roman"/>
                        <a:ea typeface="Times New Roman"/>
                        <a:cs typeface="Times New Roman"/>
                      </a:endParaRPr>
                    </a:p>
                  </a:txBody>
                  <a:tcPr marL="68580" marR="68580" marT="0" marB="0" anchor="ctr"/>
                </a:tc>
              </a:tr>
              <a:tr h="325197">
                <a:tc>
                  <a:txBody>
                    <a:bodyPr/>
                    <a:lstStyle/>
                    <a:p>
                      <a:pPr>
                        <a:spcAft>
                          <a:spcPts val="0"/>
                        </a:spcAft>
                      </a:pPr>
                      <a:r>
                        <a:rPr lang="ru-RU" sz="1200" kern="1200" dirty="0" smtClean="0">
                          <a:solidFill>
                            <a:schemeClr val="dk1"/>
                          </a:solidFill>
                          <a:latin typeface="+mn-lt"/>
                          <a:ea typeface="+mn-ea"/>
                          <a:cs typeface="+mn-cs"/>
                        </a:rPr>
                        <a:t>Установка светофора Т-7 </a:t>
                      </a:r>
                    </a:p>
                  </a:txBody>
                  <a:tcPr marL="68580" marR="68580" marT="0" marB="0" anchor="ctr"/>
                </a:tc>
                <a:tc>
                  <a:txBody>
                    <a:bodyPr/>
                    <a:lstStyle/>
                    <a:p>
                      <a:pPr algn="r">
                        <a:spcAft>
                          <a:spcPts val="0"/>
                        </a:spcAft>
                      </a:pPr>
                      <a:r>
                        <a:rPr lang="ru-RU" sz="1200" kern="1200" dirty="0" smtClean="0">
                          <a:solidFill>
                            <a:schemeClr val="dk1"/>
                          </a:solidFill>
                          <a:latin typeface="+mn-lt"/>
                          <a:ea typeface="+mn-ea"/>
                          <a:cs typeface="+mn-cs"/>
                        </a:rPr>
                        <a:t>1 195,8</a:t>
                      </a:r>
                    </a:p>
                  </a:txBody>
                  <a:tcPr marL="68580" marR="68580" marT="0" marB="0" anchor="ctr"/>
                </a:tc>
                <a:tc>
                  <a:txBody>
                    <a:bodyPr/>
                    <a:lstStyle/>
                    <a:p>
                      <a:pPr algn="r">
                        <a:spcAft>
                          <a:spcPts val="0"/>
                        </a:spcAft>
                      </a:pPr>
                      <a:r>
                        <a:rPr lang="ru-RU" sz="1000" dirty="0">
                          <a:latin typeface="Times New Roman"/>
                          <a:ea typeface="Times New Roman"/>
                          <a:cs typeface="Times New Roman"/>
                        </a:rPr>
                        <a:t>650,0</a:t>
                      </a:r>
                      <a:endParaRPr lang="ru-RU" sz="1200" dirty="0">
                        <a:latin typeface="Times New Roman"/>
                        <a:ea typeface="Times New Roman"/>
                        <a:cs typeface="Times New Roman"/>
                      </a:endParaRPr>
                    </a:p>
                  </a:txBody>
                  <a:tcPr marL="68580" marR="68580" marT="0" marB="0" anchor="ctr"/>
                </a:tc>
              </a:tr>
              <a:tr h="613229">
                <a:tc>
                  <a:txBody>
                    <a:bodyPr/>
                    <a:lstStyle/>
                    <a:p>
                      <a:pPr>
                        <a:spcAft>
                          <a:spcPts val="0"/>
                        </a:spcAft>
                      </a:pPr>
                      <a:r>
                        <a:rPr lang="ru-RU" sz="1000" dirty="0">
                          <a:latin typeface="Times New Roman"/>
                          <a:ea typeface="Times New Roman"/>
                          <a:cs typeface="Times New Roman"/>
                        </a:rPr>
                        <a:t>Ремонт участка автомобильной дороги по Комсомольскому проспекту от ул. </a:t>
                      </a:r>
                      <a:r>
                        <a:rPr lang="ru-RU" sz="1000" dirty="0" err="1">
                          <a:latin typeface="Times New Roman"/>
                          <a:ea typeface="Times New Roman"/>
                          <a:cs typeface="Times New Roman"/>
                        </a:rPr>
                        <a:t>Мгинской</a:t>
                      </a:r>
                      <a:r>
                        <a:rPr lang="ru-RU" sz="1000" dirty="0">
                          <a:latin typeface="Times New Roman"/>
                          <a:ea typeface="Times New Roman"/>
                          <a:cs typeface="Times New Roman"/>
                        </a:rPr>
                        <a:t> Правды в сторону увеличения в г.п. Мга</a:t>
                      </a:r>
                      <a:endParaRPr lang="ru-RU" sz="1200" dirty="0">
                        <a:latin typeface="Times New Roman"/>
                        <a:ea typeface="Times New Roman"/>
                        <a:cs typeface="Times New Roman"/>
                      </a:endParaRPr>
                    </a:p>
                  </a:txBody>
                  <a:tcPr marL="68580" marR="68580" marT="0" marB="0" anchor="ctr"/>
                </a:tc>
                <a:tc>
                  <a:txBody>
                    <a:bodyPr/>
                    <a:lstStyle/>
                    <a:p>
                      <a:pPr algn="r">
                        <a:spcAft>
                          <a:spcPts val="0"/>
                        </a:spcAft>
                      </a:pPr>
                      <a:r>
                        <a:rPr lang="ru-RU" sz="1000">
                          <a:latin typeface="Times New Roman"/>
                          <a:ea typeface="Times New Roman"/>
                          <a:cs typeface="Times New Roman"/>
                        </a:rPr>
                        <a:t>3 432,6</a:t>
                      </a:r>
                      <a:endParaRPr lang="ru-RU" sz="1200">
                        <a:latin typeface="Times New Roman"/>
                        <a:ea typeface="Times New Roman"/>
                        <a:cs typeface="Times New Roman"/>
                      </a:endParaRPr>
                    </a:p>
                  </a:txBody>
                  <a:tcPr marL="68580" marR="68580" marT="0" marB="0" anchor="ctr"/>
                </a:tc>
                <a:tc>
                  <a:txBody>
                    <a:bodyPr/>
                    <a:lstStyle/>
                    <a:p>
                      <a:pPr algn="r">
                        <a:spcAft>
                          <a:spcPts val="0"/>
                        </a:spcAft>
                      </a:pPr>
                      <a:r>
                        <a:rPr lang="ru-RU" sz="1000" dirty="0">
                          <a:latin typeface="Times New Roman"/>
                          <a:ea typeface="Times New Roman"/>
                          <a:cs typeface="Times New Roman"/>
                        </a:rPr>
                        <a:t>3 432,6</a:t>
                      </a:r>
                      <a:endParaRPr lang="ru-RU" sz="1200" dirty="0">
                        <a:latin typeface="Times New Roman"/>
                        <a:ea typeface="Times New Roman"/>
                        <a:cs typeface="Times New Roman"/>
                      </a:endParaRPr>
                    </a:p>
                  </a:txBody>
                  <a:tcPr marL="68580" marR="68580" marT="0" marB="0" anchor="ctr"/>
                </a:tc>
              </a:tr>
            </a:tbl>
          </a:graphicData>
        </a:graphic>
      </p:graphicFrame>
      <p:pic>
        <p:nvPicPr>
          <p:cNvPr id="1026" name="Picture 2" descr="C:\Users\98AF~1\AppData\Local\Temp\Rar$DIa0.673\После.jpeg"/>
          <p:cNvPicPr>
            <a:picLocks noChangeAspect="1" noChangeArrowheads="1"/>
          </p:cNvPicPr>
          <p:nvPr/>
        </p:nvPicPr>
        <p:blipFill>
          <a:blip r:embed="rId2" cstate="print"/>
          <a:srcRect/>
          <a:stretch>
            <a:fillRect/>
          </a:stretch>
        </p:blipFill>
        <p:spPr bwMode="auto">
          <a:xfrm>
            <a:off x="6660232" y="1844824"/>
            <a:ext cx="2313458" cy="2304256"/>
          </a:xfrm>
          <a:prstGeom prst="rect">
            <a:avLst/>
          </a:prstGeom>
          <a:noFill/>
        </p:spPr>
      </p:pic>
      <p:pic>
        <p:nvPicPr>
          <p:cNvPr id="1027" name="Picture 3" descr="C:\Users\98AF~1\AppData\Local\Temp\Rar$DIa0.038\IMG_20210930_182631.jpg"/>
          <p:cNvPicPr>
            <a:picLocks noChangeAspect="1" noChangeArrowheads="1"/>
          </p:cNvPicPr>
          <p:nvPr/>
        </p:nvPicPr>
        <p:blipFill>
          <a:blip r:embed="rId3" cstate="print"/>
          <a:srcRect/>
          <a:stretch>
            <a:fillRect/>
          </a:stretch>
        </p:blipFill>
        <p:spPr bwMode="auto">
          <a:xfrm>
            <a:off x="5148064" y="3861048"/>
            <a:ext cx="3803915" cy="2852936"/>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nvGraphicFramePr>
        <p:xfrm>
          <a:off x="323528" y="260650"/>
          <a:ext cx="4824536" cy="3384373"/>
        </p:xfrm>
        <a:graphic>
          <a:graphicData uri="http://schemas.openxmlformats.org/drawingml/2006/table">
            <a:tbl>
              <a:tblPr firstRow="1" bandRow="1">
                <a:tableStyleId>{5C22544A-7EE6-4342-B048-85BDC9FD1C3A}</a:tableStyleId>
              </a:tblPr>
              <a:tblGrid>
                <a:gridCol w="3191616"/>
                <a:gridCol w="816460"/>
                <a:gridCol w="816460"/>
              </a:tblGrid>
              <a:tr h="627490">
                <a:tc>
                  <a:txBody>
                    <a:bodyPr/>
                    <a:lstStyle/>
                    <a:p>
                      <a:r>
                        <a:rPr lang="ru-RU" dirty="0" smtClean="0"/>
                        <a:t>Мероприятия </a:t>
                      </a:r>
                      <a:endParaRPr lang="ru-RU" dirty="0"/>
                    </a:p>
                  </a:txBody>
                  <a:tcPr/>
                </a:tc>
                <a:tc>
                  <a:txBody>
                    <a:bodyPr/>
                    <a:lstStyle/>
                    <a:p>
                      <a:pPr algn="ctr"/>
                      <a:r>
                        <a:rPr lang="ru-RU" dirty="0" smtClean="0"/>
                        <a:t>План</a:t>
                      </a:r>
                      <a:endParaRPr lang="ru-RU" dirty="0"/>
                    </a:p>
                  </a:txBody>
                  <a:tcPr/>
                </a:tc>
                <a:tc>
                  <a:txBody>
                    <a:bodyPr/>
                    <a:lstStyle/>
                    <a:p>
                      <a:pPr algn="ctr"/>
                      <a:r>
                        <a:rPr lang="ru-RU" dirty="0" smtClean="0"/>
                        <a:t>Факт</a:t>
                      </a:r>
                      <a:endParaRPr lang="ru-RU" dirty="0"/>
                    </a:p>
                  </a:txBody>
                  <a:tcPr/>
                </a:tc>
              </a:tr>
              <a:tr h="600144">
                <a:tc>
                  <a:txBody>
                    <a:bodyPr/>
                    <a:lstStyle/>
                    <a:p>
                      <a:pPr>
                        <a:spcAft>
                          <a:spcPts val="0"/>
                        </a:spcAft>
                      </a:pPr>
                      <a:r>
                        <a:rPr lang="ru-RU" sz="1200" dirty="0">
                          <a:latin typeface="Times New Roman"/>
                          <a:ea typeface="Times New Roman"/>
                          <a:cs typeface="Times New Roman"/>
                        </a:rPr>
                        <a:t>Разметка дорог, обслуживание дорожных знаков. Внесение изменения в действующую дислокацию дорожных знаков.</a:t>
                      </a:r>
                    </a:p>
                  </a:txBody>
                  <a:tcPr marL="68580" marR="68580" marT="0" marB="0" anchor="ctr"/>
                </a:tc>
                <a:tc>
                  <a:txBody>
                    <a:bodyPr/>
                    <a:lstStyle/>
                    <a:p>
                      <a:pPr algn="r">
                        <a:spcAft>
                          <a:spcPts val="0"/>
                        </a:spcAft>
                      </a:pPr>
                      <a:r>
                        <a:rPr lang="ru-RU" sz="1000">
                          <a:latin typeface="Times New Roman"/>
                          <a:ea typeface="Times New Roman"/>
                          <a:cs typeface="Times New Roman"/>
                        </a:rPr>
                        <a:t>600,0</a:t>
                      </a:r>
                      <a:endParaRPr lang="ru-RU" sz="1200">
                        <a:latin typeface="Times New Roman"/>
                        <a:ea typeface="Times New Roman"/>
                        <a:cs typeface="Times New Roman"/>
                      </a:endParaRPr>
                    </a:p>
                  </a:txBody>
                  <a:tcPr marL="68580" marR="68580" marT="0" marB="0" anchor="ctr"/>
                </a:tc>
                <a:tc>
                  <a:txBody>
                    <a:bodyPr/>
                    <a:lstStyle/>
                    <a:p>
                      <a:pPr algn="r">
                        <a:spcAft>
                          <a:spcPts val="0"/>
                        </a:spcAft>
                      </a:pPr>
                      <a:r>
                        <a:rPr lang="ru-RU" sz="1000" dirty="0">
                          <a:latin typeface="Times New Roman"/>
                          <a:ea typeface="Times New Roman"/>
                          <a:cs typeface="Times New Roman"/>
                        </a:rPr>
                        <a:t>554,8</a:t>
                      </a:r>
                      <a:endParaRPr lang="ru-RU" sz="1200" dirty="0">
                        <a:latin typeface="Times New Roman"/>
                        <a:ea typeface="Times New Roman"/>
                        <a:cs typeface="Times New Roman"/>
                      </a:endParaRPr>
                    </a:p>
                  </a:txBody>
                  <a:tcPr marL="68580" marR="68580" marT="0" marB="0" anchor="ctr"/>
                </a:tc>
              </a:tr>
              <a:tr h="2156739">
                <a:tc>
                  <a:txBody>
                    <a:bodyPr/>
                    <a:lstStyle/>
                    <a:p>
                      <a:pPr>
                        <a:spcAft>
                          <a:spcPts val="0"/>
                        </a:spcAft>
                      </a:pPr>
                      <a:r>
                        <a:rPr lang="ru-RU" sz="1000" kern="1200" dirty="0" smtClean="0">
                          <a:solidFill>
                            <a:schemeClr val="dk1"/>
                          </a:solidFill>
                          <a:latin typeface="Times New Roman"/>
                          <a:ea typeface="Times New Roman"/>
                          <a:cs typeface="Times New Roman"/>
                        </a:rPr>
                        <a:t>Ремонт дорог: в п.ст. </a:t>
                      </a:r>
                      <a:r>
                        <a:rPr lang="ru-RU" sz="1000" kern="1200" dirty="0" err="1" smtClean="0">
                          <a:solidFill>
                            <a:schemeClr val="dk1"/>
                          </a:solidFill>
                          <a:latin typeface="Times New Roman"/>
                          <a:ea typeface="Times New Roman"/>
                          <a:cs typeface="Times New Roman"/>
                        </a:rPr>
                        <a:t>Сологубовка</a:t>
                      </a:r>
                      <a:r>
                        <a:rPr lang="ru-RU" sz="1000" kern="1200" dirty="0" smtClean="0">
                          <a:solidFill>
                            <a:schemeClr val="dk1"/>
                          </a:solidFill>
                          <a:latin typeface="Times New Roman"/>
                          <a:ea typeface="Times New Roman"/>
                          <a:cs typeface="Times New Roman"/>
                        </a:rPr>
                        <a:t> (участок: от ул.Соловьиная до д.64); в п.Новая </a:t>
                      </a:r>
                      <a:r>
                        <a:rPr lang="ru-RU" sz="1000" kern="1200" dirty="0" err="1" smtClean="0">
                          <a:solidFill>
                            <a:schemeClr val="dk1"/>
                          </a:solidFill>
                          <a:latin typeface="Times New Roman"/>
                          <a:ea typeface="Times New Roman"/>
                          <a:cs typeface="Times New Roman"/>
                        </a:rPr>
                        <a:t>Малукса</a:t>
                      </a:r>
                      <a:r>
                        <a:rPr lang="ru-RU" sz="1000" kern="1200" dirty="0" smtClean="0">
                          <a:solidFill>
                            <a:schemeClr val="dk1"/>
                          </a:solidFill>
                          <a:latin typeface="Times New Roman"/>
                          <a:ea typeface="Times New Roman"/>
                          <a:cs typeface="Times New Roman"/>
                        </a:rPr>
                        <a:t> (ул.Северная, участок:  от ул. Железнодорожная до д.24); в п.Михайловский (участок:  от границы  поселка до д.18 по 2-й линии); в </a:t>
                      </a:r>
                      <a:r>
                        <a:rPr lang="ru-RU" sz="1000" kern="1200" dirty="0" err="1" smtClean="0">
                          <a:solidFill>
                            <a:schemeClr val="dk1"/>
                          </a:solidFill>
                          <a:latin typeface="Times New Roman"/>
                          <a:ea typeface="Times New Roman"/>
                          <a:cs typeface="Times New Roman"/>
                        </a:rPr>
                        <a:t>д.Муя</a:t>
                      </a:r>
                      <a:r>
                        <a:rPr lang="ru-RU" sz="1000" kern="1200" dirty="0" smtClean="0">
                          <a:solidFill>
                            <a:schemeClr val="dk1"/>
                          </a:solidFill>
                          <a:latin typeface="Times New Roman"/>
                          <a:ea typeface="Times New Roman"/>
                          <a:cs typeface="Times New Roman"/>
                        </a:rPr>
                        <a:t> (два участка: ул.Центральная, от д.15 до д.25; ул.Клубная, от д.30 до д.32),  в  д. </a:t>
                      </a:r>
                      <a:r>
                        <a:rPr lang="ru-RU" sz="1000" kern="1200" dirty="0" err="1" smtClean="0">
                          <a:solidFill>
                            <a:schemeClr val="dk1"/>
                          </a:solidFill>
                          <a:latin typeface="Times New Roman"/>
                          <a:ea typeface="Times New Roman"/>
                          <a:cs typeface="Times New Roman"/>
                        </a:rPr>
                        <a:t>Сологубовка</a:t>
                      </a:r>
                      <a:r>
                        <a:rPr lang="ru-RU" sz="1000" kern="1200" dirty="0" smtClean="0">
                          <a:solidFill>
                            <a:schemeClr val="dk1"/>
                          </a:solidFill>
                          <a:latin typeface="Times New Roman"/>
                          <a:ea typeface="Times New Roman"/>
                          <a:cs typeface="Times New Roman"/>
                        </a:rPr>
                        <a:t> (участок: от д. 96 до д. 100); в д. </a:t>
                      </a:r>
                      <a:r>
                        <a:rPr lang="ru-RU" sz="1000" kern="1200" dirty="0" err="1" smtClean="0">
                          <a:solidFill>
                            <a:schemeClr val="dk1"/>
                          </a:solidFill>
                          <a:latin typeface="Times New Roman"/>
                          <a:ea typeface="Times New Roman"/>
                          <a:cs typeface="Times New Roman"/>
                        </a:rPr>
                        <a:t>Войтолово</a:t>
                      </a:r>
                      <a:r>
                        <a:rPr lang="ru-RU" sz="1000" kern="1200" dirty="0" smtClean="0">
                          <a:solidFill>
                            <a:schemeClr val="dk1"/>
                          </a:solidFill>
                          <a:latin typeface="Times New Roman"/>
                          <a:ea typeface="Times New Roman"/>
                          <a:cs typeface="Times New Roman"/>
                        </a:rPr>
                        <a:t> (три участка: от д.90 до д.94; от ул.Новая до моста через </a:t>
                      </a:r>
                      <a:r>
                        <a:rPr lang="ru-RU" sz="1000" kern="1200" dirty="0" err="1" smtClean="0">
                          <a:solidFill>
                            <a:schemeClr val="dk1"/>
                          </a:solidFill>
                          <a:latin typeface="Times New Roman"/>
                          <a:ea typeface="Times New Roman"/>
                          <a:cs typeface="Times New Roman"/>
                        </a:rPr>
                        <a:t>р.Войтоловка</a:t>
                      </a:r>
                      <a:r>
                        <a:rPr lang="ru-RU" sz="1000" kern="1200" dirty="0" smtClean="0">
                          <a:solidFill>
                            <a:schemeClr val="dk1"/>
                          </a:solidFill>
                          <a:latin typeface="Times New Roman"/>
                          <a:ea typeface="Times New Roman"/>
                          <a:cs typeface="Times New Roman"/>
                        </a:rPr>
                        <a:t>;  от моста через </a:t>
                      </a:r>
                      <a:r>
                        <a:rPr lang="ru-RU" sz="1000" kern="1200" dirty="0" err="1" smtClean="0">
                          <a:solidFill>
                            <a:schemeClr val="dk1"/>
                          </a:solidFill>
                          <a:latin typeface="Times New Roman"/>
                          <a:ea typeface="Times New Roman"/>
                          <a:cs typeface="Times New Roman"/>
                        </a:rPr>
                        <a:t>р.Войтоловка</a:t>
                      </a:r>
                      <a:r>
                        <a:rPr lang="ru-RU" sz="1000" kern="1200" dirty="0" smtClean="0">
                          <a:solidFill>
                            <a:schemeClr val="dk1"/>
                          </a:solidFill>
                          <a:latin typeface="Times New Roman"/>
                          <a:ea typeface="Times New Roman"/>
                          <a:cs typeface="Times New Roman"/>
                        </a:rPr>
                        <a:t> в сторону д.2);  в  д. Березовка (ул.4-я Западная, участок:  от д. 16 в сторону увеличения);  в  д. </a:t>
                      </a:r>
                      <a:r>
                        <a:rPr lang="ru-RU" sz="1000" kern="1200" dirty="0" err="1" smtClean="0">
                          <a:solidFill>
                            <a:schemeClr val="dk1"/>
                          </a:solidFill>
                          <a:latin typeface="Times New Roman"/>
                          <a:ea typeface="Times New Roman"/>
                          <a:cs typeface="Times New Roman"/>
                        </a:rPr>
                        <a:t>Пухолово</a:t>
                      </a:r>
                      <a:r>
                        <a:rPr lang="ru-RU" sz="1000" kern="1200" dirty="0" smtClean="0">
                          <a:solidFill>
                            <a:schemeClr val="dk1"/>
                          </a:solidFill>
                          <a:latin typeface="Times New Roman"/>
                          <a:ea typeface="Times New Roman"/>
                          <a:cs typeface="Times New Roman"/>
                        </a:rPr>
                        <a:t> (подъезд к пожарному водоему);</a:t>
                      </a:r>
                      <a:endParaRPr lang="ru-RU" sz="1000" kern="1200" dirty="0">
                        <a:solidFill>
                          <a:schemeClr val="dk1"/>
                        </a:solidFill>
                        <a:latin typeface="Times New Roman"/>
                        <a:ea typeface="Times New Roman"/>
                        <a:cs typeface="Times New Roman"/>
                      </a:endParaRPr>
                    </a:p>
                  </a:txBody>
                  <a:tcPr marL="68580" marR="68580" marT="0" marB="0" anchor="ctr"/>
                </a:tc>
                <a:tc>
                  <a:txBody>
                    <a:bodyPr/>
                    <a:lstStyle/>
                    <a:p>
                      <a:pPr algn="r">
                        <a:spcAft>
                          <a:spcPts val="0"/>
                        </a:spcAft>
                      </a:pPr>
                      <a:r>
                        <a:rPr lang="ru-RU" sz="1000">
                          <a:latin typeface="Times New Roman"/>
                          <a:ea typeface="Times New Roman"/>
                          <a:cs typeface="Times New Roman"/>
                        </a:rPr>
                        <a:t>1 664,5</a:t>
                      </a:r>
                      <a:endParaRPr lang="ru-RU" sz="1200">
                        <a:latin typeface="Times New Roman"/>
                        <a:ea typeface="Times New Roman"/>
                        <a:cs typeface="Times New Roman"/>
                      </a:endParaRPr>
                    </a:p>
                  </a:txBody>
                  <a:tcPr marL="68580" marR="68580" marT="0" marB="0" anchor="ctr"/>
                </a:tc>
                <a:tc>
                  <a:txBody>
                    <a:bodyPr/>
                    <a:lstStyle/>
                    <a:p>
                      <a:pPr algn="r">
                        <a:spcAft>
                          <a:spcPts val="0"/>
                        </a:spcAft>
                      </a:pPr>
                      <a:r>
                        <a:rPr lang="ru-RU" sz="1000" dirty="0">
                          <a:latin typeface="Times New Roman"/>
                          <a:ea typeface="Times New Roman"/>
                          <a:cs typeface="Times New Roman"/>
                        </a:rPr>
                        <a:t>1 664,5</a:t>
                      </a:r>
                      <a:endParaRPr lang="ru-RU" sz="1200" dirty="0">
                        <a:latin typeface="Times New Roman"/>
                        <a:ea typeface="Times New Roman"/>
                        <a:cs typeface="Times New Roman"/>
                      </a:endParaRPr>
                    </a:p>
                  </a:txBody>
                  <a:tcPr marL="68580" marR="68580" marT="0" marB="0" anchor="ctr"/>
                </a:tc>
              </a:tr>
            </a:tbl>
          </a:graphicData>
        </a:graphic>
      </p:graphicFrame>
      <p:pic>
        <p:nvPicPr>
          <p:cNvPr id="2050" name="Picture 2" descr="C:\Users\98AF~1\AppData\Local\Temp\Rar$DIa0.397\д. Сологубовка после.jpg"/>
          <p:cNvPicPr>
            <a:picLocks noChangeAspect="1" noChangeArrowheads="1"/>
          </p:cNvPicPr>
          <p:nvPr/>
        </p:nvPicPr>
        <p:blipFill>
          <a:blip r:embed="rId3" cstate="print"/>
          <a:srcRect/>
          <a:stretch>
            <a:fillRect/>
          </a:stretch>
        </p:blipFill>
        <p:spPr bwMode="auto">
          <a:xfrm flipH="1">
            <a:off x="5148064" y="0"/>
            <a:ext cx="2283718" cy="3044957"/>
          </a:xfrm>
          <a:prstGeom prst="rect">
            <a:avLst/>
          </a:prstGeom>
          <a:noFill/>
        </p:spPr>
      </p:pic>
      <p:pic>
        <p:nvPicPr>
          <p:cNvPr id="2051" name="Picture 3" descr="C:\Users\98AF~1\AppData\Local\Temp\Rar$DIa0.428\Войтолово после.jpg"/>
          <p:cNvPicPr>
            <a:picLocks noChangeAspect="1" noChangeArrowheads="1"/>
          </p:cNvPicPr>
          <p:nvPr/>
        </p:nvPicPr>
        <p:blipFill>
          <a:blip r:embed="rId4" cstate="print"/>
          <a:srcRect/>
          <a:stretch>
            <a:fillRect/>
          </a:stretch>
        </p:blipFill>
        <p:spPr bwMode="auto">
          <a:xfrm>
            <a:off x="6140202" y="2636912"/>
            <a:ext cx="3003798" cy="4005064"/>
          </a:xfrm>
          <a:prstGeom prst="rect">
            <a:avLst/>
          </a:prstGeom>
          <a:noFill/>
        </p:spPr>
      </p:pic>
      <p:pic>
        <p:nvPicPr>
          <p:cNvPr id="2052" name="Picture 4" descr="C:\Users\98AF~1\AppData\Local\Temp\Rar$DIa0.354\Березовка после.jpg"/>
          <p:cNvPicPr>
            <a:picLocks noChangeAspect="1" noChangeArrowheads="1"/>
          </p:cNvPicPr>
          <p:nvPr/>
        </p:nvPicPr>
        <p:blipFill>
          <a:blip r:embed="rId5" cstate="print"/>
          <a:srcRect/>
          <a:stretch>
            <a:fillRect/>
          </a:stretch>
        </p:blipFill>
        <p:spPr bwMode="auto">
          <a:xfrm>
            <a:off x="2051720" y="3789040"/>
            <a:ext cx="2211710" cy="2948947"/>
          </a:xfrm>
          <a:prstGeom prst="rect">
            <a:avLst/>
          </a:prstGeom>
          <a:noFill/>
        </p:spPr>
      </p:pic>
      <p:pic>
        <p:nvPicPr>
          <p:cNvPr id="2053" name="Picture 5" descr="C:\Users\98AF~1\AppData\Local\Temp\Rar$DIa0.733\Муя после.jpg"/>
          <p:cNvPicPr>
            <a:picLocks noChangeAspect="1" noChangeArrowheads="1"/>
          </p:cNvPicPr>
          <p:nvPr/>
        </p:nvPicPr>
        <p:blipFill>
          <a:blip r:embed="rId6" cstate="print"/>
          <a:srcRect/>
          <a:stretch>
            <a:fillRect/>
          </a:stretch>
        </p:blipFill>
        <p:spPr bwMode="auto">
          <a:xfrm>
            <a:off x="107504" y="3789040"/>
            <a:ext cx="1977684" cy="2636912"/>
          </a:xfrm>
          <a:prstGeom prst="rect">
            <a:avLst/>
          </a:prstGeom>
          <a:noFill/>
        </p:spPr>
      </p:pic>
      <p:pic>
        <p:nvPicPr>
          <p:cNvPr id="2054" name="Picture 6" descr="C:\Users\98AF~1\AppData\Local\Temp\Rar$DIa0.173\Новая Малукса после.jpg"/>
          <p:cNvPicPr>
            <a:picLocks noChangeAspect="1" noChangeArrowheads="1"/>
          </p:cNvPicPr>
          <p:nvPr/>
        </p:nvPicPr>
        <p:blipFill>
          <a:blip r:embed="rId7" cstate="print"/>
          <a:srcRect/>
          <a:stretch>
            <a:fillRect/>
          </a:stretch>
        </p:blipFill>
        <p:spPr bwMode="auto">
          <a:xfrm>
            <a:off x="3995936" y="3789040"/>
            <a:ext cx="2301720" cy="3068960"/>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71600" y="188640"/>
            <a:ext cx="7272808" cy="523220"/>
          </a:xfrm>
          <a:prstGeom prst="rect">
            <a:avLst/>
          </a:prstGeom>
        </p:spPr>
        <p:txBody>
          <a:bodyPr wrap="square">
            <a:spAutoFit/>
          </a:bodyPr>
          <a:lstStyle/>
          <a:p>
            <a:pPr algn="ctr"/>
            <a:r>
              <a:rPr lang="ru-RU" sz="2800" b="1" dirty="0" err="1" smtClean="0"/>
              <a:t>Жилищно</a:t>
            </a:r>
            <a:r>
              <a:rPr lang="ru-RU" sz="2800" b="1" dirty="0" smtClean="0"/>
              <a:t>- коммунальное хозяйство</a:t>
            </a:r>
            <a:endParaRPr lang="ru-RU" sz="2800" dirty="0"/>
          </a:p>
        </p:txBody>
      </p:sp>
      <p:graphicFrame>
        <p:nvGraphicFramePr>
          <p:cNvPr id="3" name="Таблица 2"/>
          <p:cNvGraphicFramePr>
            <a:graphicFrameLocks noGrp="1"/>
          </p:cNvGraphicFramePr>
          <p:nvPr/>
        </p:nvGraphicFramePr>
        <p:xfrm>
          <a:off x="251522" y="1124744"/>
          <a:ext cx="4464495" cy="2862318"/>
        </p:xfrm>
        <a:graphic>
          <a:graphicData uri="http://schemas.openxmlformats.org/drawingml/2006/table">
            <a:tbl>
              <a:tblPr firstRow="1" bandRow="1">
                <a:tableStyleId>{5C22544A-7EE6-4342-B048-85BDC9FD1C3A}</a:tableStyleId>
              </a:tblPr>
              <a:tblGrid>
                <a:gridCol w="2511279"/>
                <a:gridCol w="976608"/>
                <a:gridCol w="976608"/>
              </a:tblGrid>
              <a:tr h="477053">
                <a:tc>
                  <a:txBody>
                    <a:bodyPr/>
                    <a:lstStyle/>
                    <a:p>
                      <a:r>
                        <a:rPr lang="ru-RU" dirty="0" smtClean="0"/>
                        <a:t>Мероприятия </a:t>
                      </a:r>
                      <a:endParaRPr lang="ru-RU" dirty="0"/>
                    </a:p>
                  </a:txBody>
                  <a:tcPr/>
                </a:tc>
                <a:tc>
                  <a:txBody>
                    <a:bodyPr/>
                    <a:lstStyle/>
                    <a:p>
                      <a:pPr algn="ctr"/>
                      <a:r>
                        <a:rPr lang="ru-RU" dirty="0" smtClean="0"/>
                        <a:t>План</a:t>
                      </a:r>
                      <a:endParaRPr lang="ru-RU" dirty="0"/>
                    </a:p>
                  </a:txBody>
                  <a:tcPr/>
                </a:tc>
                <a:tc>
                  <a:txBody>
                    <a:bodyPr/>
                    <a:lstStyle/>
                    <a:p>
                      <a:pPr algn="ctr"/>
                      <a:r>
                        <a:rPr lang="ru-RU" dirty="0" smtClean="0"/>
                        <a:t>Факт</a:t>
                      </a:r>
                      <a:endParaRPr lang="ru-RU" dirty="0"/>
                    </a:p>
                  </a:txBody>
                  <a:tcPr/>
                </a:tc>
              </a:tr>
              <a:tr h="477053">
                <a:tc>
                  <a:txBody>
                    <a:bodyPr/>
                    <a:lstStyle/>
                    <a:p>
                      <a:pPr algn="l"/>
                      <a:r>
                        <a:rPr lang="ru-RU" sz="1200" b="1" kern="1200" dirty="0" smtClean="0">
                          <a:solidFill>
                            <a:schemeClr val="dk1"/>
                          </a:solidFill>
                          <a:latin typeface="+mn-lt"/>
                          <a:ea typeface="+mn-ea"/>
                          <a:cs typeface="+mn-cs"/>
                        </a:rPr>
                        <a:t>Жилищно-коммунальное хозяйство</a:t>
                      </a:r>
                      <a:endParaRPr lang="ru-RU" sz="1200" dirty="0"/>
                    </a:p>
                  </a:txBody>
                  <a:tcPr/>
                </a:tc>
                <a:tc>
                  <a:txBody>
                    <a:bodyPr/>
                    <a:lstStyle/>
                    <a:p>
                      <a:pPr algn="ctr">
                        <a:spcAft>
                          <a:spcPts val="0"/>
                        </a:spcAft>
                      </a:pPr>
                      <a:r>
                        <a:rPr lang="ru-RU" sz="1000" b="1">
                          <a:solidFill>
                            <a:srgbClr val="000000"/>
                          </a:solidFill>
                          <a:latin typeface="Times New Roman"/>
                          <a:ea typeface="Times New Roman"/>
                          <a:cs typeface="Times New Roman"/>
                        </a:rPr>
                        <a:t>92 603,3</a:t>
                      </a:r>
                      <a:endParaRPr lang="ru-RU" sz="1200">
                        <a:latin typeface="Times New Roman"/>
                        <a:ea typeface="Times New Roman"/>
                        <a:cs typeface="Times New Roman"/>
                      </a:endParaRPr>
                    </a:p>
                  </a:txBody>
                  <a:tcPr marL="68580" marR="68580" marT="0" marB="0" anchor="ctr"/>
                </a:tc>
                <a:tc>
                  <a:txBody>
                    <a:bodyPr/>
                    <a:lstStyle/>
                    <a:p>
                      <a:pPr algn="ctr">
                        <a:spcAft>
                          <a:spcPts val="0"/>
                        </a:spcAft>
                      </a:pPr>
                      <a:r>
                        <a:rPr lang="ru-RU" sz="1000" b="1" dirty="0">
                          <a:solidFill>
                            <a:srgbClr val="000000"/>
                          </a:solidFill>
                          <a:latin typeface="Times New Roman"/>
                          <a:ea typeface="Times New Roman"/>
                          <a:cs typeface="Times New Roman"/>
                        </a:rPr>
                        <a:t>84 307,2</a:t>
                      </a:r>
                      <a:endParaRPr lang="ru-RU" sz="1200" dirty="0">
                        <a:latin typeface="Times New Roman"/>
                        <a:ea typeface="Times New Roman"/>
                        <a:cs typeface="Times New Roman"/>
                      </a:endParaRPr>
                    </a:p>
                  </a:txBody>
                  <a:tcPr marL="68580" marR="68580" marT="0" marB="0" anchor="ctr"/>
                </a:tc>
              </a:tr>
              <a:tr h="477053">
                <a:tc>
                  <a:txBody>
                    <a:bodyPr/>
                    <a:lstStyle/>
                    <a:p>
                      <a:pPr algn="l">
                        <a:spcAft>
                          <a:spcPts val="0"/>
                        </a:spcAft>
                      </a:pPr>
                      <a:endParaRPr lang="ru-RU" sz="1200" b="1" dirty="0" smtClean="0">
                        <a:solidFill>
                          <a:srgbClr val="000000"/>
                        </a:solidFill>
                        <a:latin typeface="Times New Roman"/>
                        <a:ea typeface="Times New Roman"/>
                        <a:cs typeface="Times New Roman"/>
                      </a:endParaRPr>
                    </a:p>
                    <a:p>
                      <a:pPr algn="l">
                        <a:spcAft>
                          <a:spcPts val="0"/>
                        </a:spcAft>
                      </a:pPr>
                      <a:r>
                        <a:rPr lang="ru-RU" sz="1200" b="1" dirty="0" smtClean="0">
                          <a:solidFill>
                            <a:srgbClr val="000000"/>
                          </a:solidFill>
                          <a:latin typeface="Times New Roman"/>
                          <a:ea typeface="Times New Roman"/>
                          <a:cs typeface="Times New Roman"/>
                        </a:rPr>
                        <a:t>Жилищное </a:t>
                      </a:r>
                      <a:r>
                        <a:rPr lang="ru-RU" sz="1200" b="1" dirty="0">
                          <a:solidFill>
                            <a:srgbClr val="000000"/>
                          </a:solidFill>
                          <a:latin typeface="Times New Roman"/>
                          <a:ea typeface="Times New Roman"/>
                          <a:cs typeface="Times New Roman"/>
                        </a:rPr>
                        <a:t>хозяйство в т.ч.:</a:t>
                      </a:r>
                      <a:endParaRPr lang="ru-RU" sz="1200" dirty="0">
                        <a:latin typeface="Times New Roman"/>
                        <a:ea typeface="Times New Roman"/>
                        <a:cs typeface="Times New Roman"/>
                      </a:endParaRPr>
                    </a:p>
                  </a:txBody>
                  <a:tcPr marL="68580" marR="68580" marT="0" marB="0"/>
                </a:tc>
                <a:tc>
                  <a:txBody>
                    <a:bodyPr/>
                    <a:lstStyle/>
                    <a:p>
                      <a:pPr algn="ctr">
                        <a:spcAft>
                          <a:spcPts val="0"/>
                        </a:spcAft>
                      </a:pPr>
                      <a:r>
                        <a:rPr lang="ru-RU" sz="1000" b="1">
                          <a:solidFill>
                            <a:srgbClr val="000000"/>
                          </a:solidFill>
                          <a:latin typeface="Times New Roman"/>
                          <a:ea typeface="Times New Roman"/>
                          <a:cs typeface="Times New Roman"/>
                        </a:rPr>
                        <a:t>9 996,2</a:t>
                      </a:r>
                      <a:endParaRPr lang="ru-RU" sz="1200">
                        <a:latin typeface="Times New Roman"/>
                        <a:ea typeface="Times New Roman"/>
                        <a:cs typeface="Times New Roman"/>
                      </a:endParaRPr>
                    </a:p>
                  </a:txBody>
                  <a:tcPr marL="68580" marR="68580" marT="0" marB="0" anchor="ctr"/>
                </a:tc>
                <a:tc>
                  <a:txBody>
                    <a:bodyPr/>
                    <a:lstStyle/>
                    <a:p>
                      <a:pPr algn="ctr">
                        <a:spcAft>
                          <a:spcPts val="0"/>
                        </a:spcAft>
                      </a:pPr>
                      <a:r>
                        <a:rPr lang="ru-RU" sz="1000" b="1" dirty="0">
                          <a:solidFill>
                            <a:srgbClr val="000000"/>
                          </a:solidFill>
                          <a:latin typeface="Times New Roman"/>
                          <a:ea typeface="Times New Roman"/>
                          <a:cs typeface="Times New Roman"/>
                        </a:rPr>
                        <a:t>8 051,5</a:t>
                      </a:r>
                      <a:endParaRPr lang="ru-RU" sz="1200" dirty="0">
                        <a:latin typeface="Times New Roman"/>
                        <a:ea typeface="Times New Roman"/>
                        <a:cs typeface="Times New Roman"/>
                      </a:endParaRPr>
                    </a:p>
                  </a:txBody>
                  <a:tcPr marL="68580" marR="68580" marT="0" marB="0" anchor="ctr"/>
                </a:tc>
              </a:tr>
              <a:tr h="477053">
                <a:tc>
                  <a:txBody>
                    <a:bodyPr/>
                    <a:lstStyle/>
                    <a:p>
                      <a:pPr algn="l">
                        <a:spcAft>
                          <a:spcPts val="0"/>
                        </a:spcAft>
                      </a:pPr>
                      <a:r>
                        <a:rPr lang="ru-RU" sz="1200" dirty="0">
                          <a:solidFill>
                            <a:srgbClr val="000000"/>
                          </a:solidFill>
                          <a:latin typeface="Times New Roman"/>
                          <a:ea typeface="Times New Roman"/>
                          <a:cs typeface="Times New Roman"/>
                        </a:rPr>
                        <a:t>Взносы на кап. ремонт муниципального жилищного фонда</a:t>
                      </a:r>
                      <a:endParaRPr lang="ru-RU" sz="1200" dirty="0">
                        <a:latin typeface="Times New Roman"/>
                        <a:ea typeface="Times New Roman"/>
                        <a:cs typeface="Times New Roman"/>
                      </a:endParaRPr>
                    </a:p>
                  </a:txBody>
                  <a:tcPr marL="68580" marR="68580" marT="0" marB="0"/>
                </a:tc>
                <a:tc>
                  <a:txBody>
                    <a:bodyPr/>
                    <a:lstStyle/>
                    <a:p>
                      <a:pPr algn="ctr">
                        <a:spcAft>
                          <a:spcPts val="0"/>
                        </a:spcAft>
                      </a:pPr>
                      <a:r>
                        <a:rPr lang="ru-RU" sz="1000">
                          <a:solidFill>
                            <a:srgbClr val="000000"/>
                          </a:solidFill>
                          <a:latin typeface="Times New Roman"/>
                          <a:ea typeface="Times New Roman"/>
                          <a:cs typeface="Times New Roman"/>
                        </a:rPr>
                        <a:t>2 361,8</a:t>
                      </a:r>
                      <a:endParaRPr lang="ru-RU" sz="1200">
                        <a:latin typeface="Times New Roman"/>
                        <a:ea typeface="Times New Roman"/>
                        <a:cs typeface="Times New Roman"/>
                      </a:endParaRPr>
                    </a:p>
                  </a:txBody>
                  <a:tcPr marL="68580" marR="68580" marT="0" marB="0" anchor="ctr"/>
                </a:tc>
                <a:tc>
                  <a:txBody>
                    <a:bodyPr/>
                    <a:lstStyle/>
                    <a:p>
                      <a:pPr algn="ctr">
                        <a:spcAft>
                          <a:spcPts val="0"/>
                        </a:spcAft>
                      </a:pPr>
                      <a:r>
                        <a:rPr lang="ru-RU" sz="1000" dirty="0">
                          <a:solidFill>
                            <a:srgbClr val="000000"/>
                          </a:solidFill>
                          <a:latin typeface="Times New Roman"/>
                          <a:ea typeface="Times New Roman"/>
                          <a:cs typeface="Times New Roman"/>
                        </a:rPr>
                        <a:t>690,2</a:t>
                      </a:r>
                      <a:endParaRPr lang="ru-RU" sz="1200" dirty="0">
                        <a:latin typeface="Times New Roman"/>
                        <a:ea typeface="Times New Roman"/>
                        <a:cs typeface="Times New Roman"/>
                      </a:endParaRPr>
                    </a:p>
                  </a:txBody>
                  <a:tcPr marL="68580" marR="68580" marT="0" marB="0" anchor="ctr"/>
                </a:tc>
              </a:tr>
              <a:tr h="477053">
                <a:tc>
                  <a:txBody>
                    <a:bodyPr/>
                    <a:lstStyle/>
                    <a:p>
                      <a:pPr algn="l">
                        <a:spcAft>
                          <a:spcPts val="0"/>
                        </a:spcAft>
                      </a:pPr>
                      <a:r>
                        <a:rPr lang="ru-RU" sz="1200" kern="1200" dirty="0" smtClean="0">
                          <a:solidFill>
                            <a:srgbClr val="000000"/>
                          </a:solidFill>
                          <a:latin typeface="Times New Roman"/>
                          <a:ea typeface="Times New Roman"/>
                          <a:cs typeface="Times New Roman"/>
                        </a:rPr>
                        <a:t>Разработка ПСД на кап. ремонт фасадов и крыш  </a:t>
                      </a:r>
                      <a:r>
                        <a:rPr lang="ru-RU" sz="1200" kern="1200" dirty="0" err="1" smtClean="0">
                          <a:solidFill>
                            <a:srgbClr val="000000"/>
                          </a:solidFill>
                          <a:latin typeface="Times New Roman"/>
                          <a:ea typeface="Times New Roman"/>
                          <a:cs typeface="Times New Roman"/>
                        </a:rPr>
                        <a:t>многокв.домов</a:t>
                      </a:r>
                      <a:endParaRPr lang="ru-RU" sz="1200" kern="1200" dirty="0">
                        <a:solidFill>
                          <a:srgbClr val="000000"/>
                        </a:solidFill>
                        <a:latin typeface="Times New Roman"/>
                        <a:ea typeface="Times New Roman"/>
                        <a:cs typeface="Times New Roman"/>
                      </a:endParaRPr>
                    </a:p>
                  </a:txBody>
                  <a:tcPr marL="68580" marR="68580" marT="0" marB="0"/>
                </a:tc>
                <a:tc>
                  <a:txBody>
                    <a:bodyPr/>
                    <a:lstStyle/>
                    <a:p>
                      <a:pPr algn="ctr">
                        <a:spcAft>
                          <a:spcPts val="0"/>
                        </a:spcAft>
                      </a:pPr>
                      <a:r>
                        <a:rPr lang="ru-RU" sz="1000">
                          <a:solidFill>
                            <a:srgbClr val="000000"/>
                          </a:solidFill>
                          <a:latin typeface="Times New Roman"/>
                          <a:ea typeface="Times New Roman"/>
                          <a:cs typeface="Times New Roman"/>
                        </a:rPr>
                        <a:t>500,0</a:t>
                      </a:r>
                      <a:endParaRPr lang="ru-RU" sz="1200">
                        <a:latin typeface="Times New Roman"/>
                        <a:ea typeface="Times New Roman"/>
                        <a:cs typeface="Times New Roman"/>
                      </a:endParaRPr>
                    </a:p>
                  </a:txBody>
                  <a:tcPr marL="68580" marR="68580" marT="0" marB="0" anchor="ctr"/>
                </a:tc>
                <a:tc>
                  <a:txBody>
                    <a:bodyPr/>
                    <a:lstStyle/>
                    <a:p>
                      <a:pPr algn="ctr">
                        <a:spcAft>
                          <a:spcPts val="0"/>
                        </a:spcAft>
                      </a:pPr>
                      <a:r>
                        <a:rPr lang="ru-RU" sz="1000" dirty="0">
                          <a:solidFill>
                            <a:srgbClr val="000000"/>
                          </a:solidFill>
                          <a:latin typeface="Times New Roman"/>
                          <a:ea typeface="Times New Roman"/>
                          <a:cs typeface="Times New Roman"/>
                        </a:rPr>
                        <a:t>500,0</a:t>
                      </a:r>
                      <a:endParaRPr lang="ru-RU" sz="1200" dirty="0">
                        <a:latin typeface="Times New Roman"/>
                        <a:ea typeface="Times New Roman"/>
                        <a:cs typeface="Times New Roman"/>
                      </a:endParaRPr>
                    </a:p>
                  </a:txBody>
                  <a:tcPr marL="68580" marR="68580" marT="0" marB="0" anchor="ctr"/>
                </a:tc>
              </a:tr>
              <a:tr h="477053">
                <a:tc>
                  <a:txBody>
                    <a:bodyPr/>
                    <a:lstStyle/>
                    <a:p>
                      <a:pPr algn="l">
                        <a:spcAft>
                          <a:spcPts val="0"/>
                        </a:spcAft>
                      </a:pPr>
                      <a:r>
                        <a:rPr lang="ru-RU" sz="1200" dirty="0">
                          <a:solidFill>
                            <a:srgbClr val="000000"/>
                          </a:solidFill>
                          <a:latin typeface="Times New Roman"/>
                          <a:ea typeface="Times New Roman"/>
                          <a:cs typeface="Times New Roman"/>
                        </a:rPr>
                        <a:t>Приобретение вторичного жилья для расселения </a:t>
                      </a:r>
                      <a:r>
                        <a:rPr lang="ru-RU" sz="1200" dirty="0" smtClean="0">
                          <a:solidFill>
                            <a:srgbClr val="000000"/>
                          </a:solidFill>
                          <a:latin typeface="Times New Roman"/>
                          <a:ea typeface="Times New Roman"/>
                          <a:cs typeface="Times New Roman"/>
                        </a:rPr>
                        <a:t>МКД</a:t>
                      </a:r>
                      <a:endParaRPr lang="ru-RU" sz="1200" dirty="0">
                        <a:latin typeface="Times New Roman"/>
                        <a:ea typeface="Times New Roman"/>
                        <a:cs typeface="Times New Roman"/>
                      </a:endParaRPr>
                    </a:p>
                  </a:txBody>
                  <a:tcPr marL="68580" marR="68580" marT="0" marB="0"/>
                </a:tc>
                <a:tc>
                  <a:txBody>
                    <a:bodyPr/>
                    <a:lstStyle/>
                    <a:p>
                      <a:pPr algn="ctr">
                        <a:spcAft>
                          <a:spcPts val="0"/>
                        </a:spcAft>
                      </a:pPr>
                      <a:r>
                        <a:rPr lang="ru-RU" sz="1000" dirty="0">
                          <a:solidFill>
                            <a:srgbClr val="000000"/>
                          </a:solidFill>
                          <a:latin typeface="Times New Roman"/>
                          <a:ea typeface="Times New Roman"/>
                          <a:cs typeface="Times New Roman"/>
                        </a:rPr>
                        <a:t>7 034,7</a:t>
                      </a:r>
                      <a:endParaRPr lang="ru-RU" sz="1200" dirty="0">
                        <a:latin typeface="Times New Roman"/>
                        <a:ea typeface="Times New Roman"/>
                        <a:cs typeface="Times New Roman"/>
                      </a:endParaRPr>
                    </a:p>
                  </a:txBody>
                  <a:tcPr marL="68580" marR="68580" marT="0" marB="0" anchor="ctr"/>
                </a:tc>
                <a:tc>
                  <a:txBody>
                    <a:bodyPr/>
                    <a:lstStyle/>
                    <a:p>
                      <a:pPr algn="ctr">
                        <a:spcAft>
                          <a:spcPts val="0"/>
                        </a:spcAft>
                      </a:pPr>
                      <a:r>
                        <a:rPr lang="ru-RU" sz="1000" dirty="0">
                          <a:solidFill>
                            <a:srgbClr val="000000"/>
                          </a:solidFill>
                          <a:latin typeface="Times New Roman"/>
                          <a:ea typeface="Times New Roman"/>
                          <a:cs typeface="Times New Roman"/>
                        </a:rPr>
                        <a:t>6 861,3</a:t>
                      </a:r>
                      <a:endParaRPr lang="ru-RU" sz="1200" dirty="0">
                        <a:latin typeface="Times New Roman"/>
                        <a:ea typeface="Times New Roman"/>
                        <a:cs typeface="Times New Roman"/>
                      </a:endParaRPr>
                    </a:p>
                  </a:txBody>
                  <a:tcPr marL="68580" marR="68580" marT="0" marB="0" anchor="ctr"/>
                </a:tc>
              </a:tr>
            </a:tbl>
          </a:graphicData>
        </a:graphic>
      </p:graphicFrame>
      <p:pic>
        <p:nvPicPr>
          <p:cNvPr id="3074" name="Picture 2" descr="C:\Users\98AF~1\AppData\Local\Temp\Rar$DIa0.824\PHOTO-2021-08-21-10-20-37.jpg"/>
          <p:cNvPicPr>
            <a:picLocks noChangeAspect="1" noChangeArrowheads="1"/>
          </p:cNvPicPr>
          <p:nvPr/>
        </p:nvPicPr>
        <p:blipFill>
          <a:blip r:embed="rId2" cstate="print"/>
          <a:srcRect/>
          <a:stretch>
            <a:fillRect/>
          </a:stretch>
        </p:blipFill>
        <p:spPr bwMode="auto">
          <a:xfrm>
            <a:off x="6564223" y="692697"/>
            <a:ext cx="2400265" cy="1800199"/>
          </a:xfrm>
          <a:prstGeom prst="rect">
            <a:avLst/>
          </a:prstGeom>
          <a:noFill/>
        </p:spPr>
      </p:pic>
      <p:pic>
        <p:nvPicPr>
          <p:cNvPr id="3075" name="Picture 3" descr="C:\Users\98AF~1\AppData\Local\Temp\Rar$DIa0.266\ПОСЛЕ Бетонный пер., напротив д. 11а.JPG"/>
          <p:cNvPicPr>
            <a:picLocks noChangeAspect="1" noChangeArrowheads="1"/>
          </p:cNvPicPr>
          <p:nvPr/>
        </p:nvPicPr>
        <p:blipFill>
          <a:blip r:embed="rId3" cstate="print"/>
          <a:srcRect/>
          <a:stretch>
            <a:fillRect/>
          </a:stretch>
        </p:blipFill>
        <p:spPr bwMode="auto">
          <a:xfrm>
            <a:off x="6300192" y="4328430"/>
            <a:ext cx="2843808" cy="1598538"/>
          </a:xfrm>
          <a:prstGeom prst="rect">
            <a:avLst/>
          </a:prstGeom>
          <a:noFill/>
        </p:spPr>
      </p:pic>
      <p:pic>
        <p:nvPicPr>
          <p:cNvPr id="3078" name="Picture 6" descr="https://downloader.disk.yandex.ru/preview/fd51b750570e0418ce6a79ca02cc58be8d815df279f5ef6525d538cbafe586be/621914cd/HvaTmeSJDtpCidNUtBdXRw63XF2Wltl4pKJa5DObga8y0sH-bxzE-hcM_BCHxMpUZo6ujrNDdtykg5Ko9dSMWg%3D%3D?uid=0&amp;filename=%D0%9F%D1%83%D1%85%D0%BE%D0%BB%D0%BE%D0%B2%D0%BE%20%D0%BF%D0%BE%D1%81%D0%BB%D0%B5.JPG&amp;disposition=inline&amp;hash=&amp;limit=0&amp;content_type=image%2Fjpeg&amp;owner_uid=0&amp;tknv=v2&amp;size=2048x2048"/>
          <p:cNvPicPr>
            <a:picLocks noChangeAspect="1" noChangeArrowheads="1"/>
          </p:cNvPicPr>
          <p:nvPr/>
        </p:nvPicPr>
        <p:blipFill>
          <a:blip r:embed="rId4" cstate="print"/>
          <a:srcRect/>
          <a:stretch>
            <a:fillRect/>
          </a:stretch>
        </p:blipFill>
        <p:spPr bwMode="auto">
          <a:xfrm>
            <a:off x="4788024" y="2636912"/>
            <a:ext cx="3200355" cy="1800200"/>
          </a:xfrm>
          <a:prstGeom prst="rect">
            <a:avLst/>
          </a:prstGeom>
          <a:noFill/>
        </p:spPr>
      </p:pic>
      <p:pic>
        <p:nvPicPr>
          <p:cNvPr id="3080" name="Picture 8" descr="https://downloader.disk.yandex.ru/preview/ceb9bc0c87ac0e30b31c5159a56a97fddafeff48b9d7c7179b2c4c7aa56e055c/62191510/0X9wKqZFzkmCoYAxWvp8k-18B9GMj1bPyM2xt_eZl78TiqDn9jiUzR8gI-BAA4CwGiKG-8vwws5VhxnY2pF5_g%3D%3D?uid=0&amp;filename=%D0%A2%D1%83%D1%80%D1%8B%D1%88%D0%BA%D0%B8%D0%BD%D0%BE%20%D0%BF%D0%BE%D1%81%D0%BB%D0%B5.JPG&amp;disposition=inline&amp;hash=&amp;limit=0&amp;content_type=image%2Fjpeg&amp;owner_uid=0&amp;tknv=v2&amp;size=2048x2048"/>
          <p:cNvPicPr>
            <a:picLocks noChangeAspect="1" noChangeArrowheads="1"/>
          </p:cNvPicPr>
          <p:nvPr/>
        </p:nvPicPr>
        <p:blipFill>
          <a:blip r:embed="rId5" cstate="print"/>
          <a:srcRect/>
          <a:stretch>
            <a:fillRect/>
          </a:stretch>
        </p:blipFill>
        <p:spPr bwMode="auto">
          <a:xfrm>
            <a:off x="3419872" y="4509120"/>
            <a:ext cx="2816311" cy="1584175"/>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Таблица 4"/>
          <p:cNvGraphicFramePr>
            <a:graphicFrameLocks noGrp="1"/>
          </p:cNvGraphicFramePr>
          <p:nvPr/>
        </p:nvGraphicFramePr>
        <p:xfrm>
          <a:off x="323528" y="260648"/>
          <a:ext cx="4392488" cy="5329280"/>
        </p:xfrm>
        <a:graphic>
          <a:graphicData uri="http://schemas.openxmlformats.org/drawingml/2006/table">
            <a:tbl>
              <a:tblPr firstRow="1" bandRow="1">
                <a:tableStyleId>{5C22544A-7EE6-4342-B048-85BDC9FD1C3A}</a:tableStyleId>
              </a:tblPr>
              <a:tblGrid>
                <a:gridCol w="2745305"/>
                <a:gridCol w="862811"/>
                <a:gridCol w="784372"/>
              </a:tblGrid>
              <a:tr h="334208">
                <a:tc>
                  <a:txBody>
                    <a:bodyPr/>
                    <a:lstStyle/>
                    <a:p>
                      <a:pPr algn="l"/>
                      <a:r>
                        <a:rPr lang="ru-RU" dirty="0" smtClean="0"/>
                        <a:t>Мероприятия </a:t>
                      </a:r>
                      <a:endParaRPr lang="ru-RU" dirty="0"/>
                    </a:p>
                  </a:txBody>
                  <a:tcPr/>
                </a:tc>
                <a:tc>
                  <a:txBody>
                    <a:bodyPr/>
                    <a:lstStyle/>
                    <a:p>
                      <a:pPr algn="l"/>
                      <a:r>
                        <a:rPr lang="ru-RU" dirty="0" smtClean="0"/>
                        <a:t>План</a:t>
                      </a:r>
                      <a:endParaRPr lang="ru-RU" dirty="0"/>
                    </a:p>
                  </a:txBody>
                  <a:tcPr/>
                </a:tc>
                <a:tc>
                  <a:txBody>
                    <a:bodyPr/>
                    <a:lstStyle/>
                    <a:p>
                      <a:pPr algn="l"/>
                      <a:r>
                        <a:rPr lang="ru-RU" dirty="0" smtClean="0"/>
                        <a:t>Факт</a:t>
                      </a:r>
                      <a:endParaRPr lang="ru-RU" dirty="0"/>
                    </a:p>
                  </a:txBody>
                  <a:tcPr/>
                </a:tc>
              </a:tr>
              <a:tr h="158389">
                <a:tc>
                  <a:txBody>
                    <a:bodyPr/>
                    <a:lstStyle/>
                    <a:p>
                      <a:pPr algn="ctr">
                        <a:spcAft>
                          <a:spcPts val="0"/>
                        </a:spcAft>
                      </a:pPr>
                      <a:r>
                        <a:rPr lang="ru-RU" sz="1000" b="1">
                          <a:solidFill>
                            <a:srgbClr val="000000"/>
                          </a:solidFill>
                          <a:latin typeface="Times New Roman"/>
                          <a:ea typeface="Times New Roman"/>
                          <a:cs typeface="Times New Roman"/>
                        </a:rPr>
                        <a:t>Коммунальное хозяйство. В т.ч.</a:t>
                      </a:r>
                      <a:endParaRPr lang="ru-RU" sz="1200">
                        <a:latin typeface="Times New Roman"/>
                        <a:ea typeface="Times New Roman"/>
                        <a:cs typeface="Times New Roman"/>
                      </a:endParaRPr>
                    </a:p>
                  </a:txBody>
                  <a:tcPr marL="68580" marR="68580" marT="0" marB="0"/>
                </a:tc>
                <a:tc>
                  <a:txBody>
                    <a:bodyPr/>
                    <a:lstStyle/>
                    <a:p>
                      <a:pPr algn="ctr">
                        <a:spcAft>
                          <a:spcPts val="0"/>
                        </a:spcAft>
                      </a:pPr>
                      <a:r>
                        <a:rPr lang="ru-RU" sz="1000" b="1">
                          <a:solidFill>
                            <a:srgbClr val="000000"/>
                          </a:solidFill>
                          <a:latin typeface="Times New Roman"/>
                          <a:ea typeface="Times New Roman"/>
                          <a:cs typeface="Times New Roman"/>
                        </a:rPr>
                        <a:t>21 477,0</a:t>
                      </a:r>
                      <a:endParaRPr lang="ru-RU" sz="1200">
                        <a:latin typeface="Times New Roman"/>
                        <a:ea typeface="Times New Roman"/>
                        <a:cs typeface="Times New Roman"/>
                      </a:endParaRPr>
                    </a:p>
                  </a:txBody>
                  <a:tcPr marL="68580" marR="68580" marT="0" marB="0" anchor="ctr"/>
                </a:tc>
                <a:tc>
                  <a:txBody>
                    <a:bodyPr/>
                    <a:lstStyle/>
                    <a:p>
                      <a:pPr algn="ctr">
                        <a:spcAft>
                          <a:spcPts val="0"/>
                        </a:spcAft>
                      </a:pPr>
                      <a:r>
                        <a:rPr lang="ru-RU" sz="1000" b="1" dirty="0">
                          <a:solidFill>
                            <a:srgbClr val="000000"/>
                          </a:solidFill>
                          <a:latin typeface="Times New Roman"/>
                          <a:ea typeface="Times New Roman"/>
                          <a:cs typeface="Times New Roman"/>
                        </a:rPr>
                        <a:t>20 269,1</a:t>
                      </a:r>
                      <a:endParaRPr lang="ru-RU" sz="1200" dirty="0">
                        <a:latin typeface="Times New Roman"/>
                        <a:ea typeface="Times New Roman"/>
                        <a:cs typeface="Times New Roman"/>
                      </a:endParaRPr>
                    </a:p>
                  </a:txBody>
                  <a:tcPr marL="68580" marR="68580" marT="0" marB="0" anchor="ctr"/>
                </a:tc>
              </a:tr>
              <a:tr h="125328">
                <a:tc>
                  <a:txBody>
                    <a:bodyPr/>
                    <a:lstStyle/>
                    <a:p>
                      <a:pPr algn="ctr">
                        <a:spcAft>
                          <a:spcPts val="0"/>
                        </a:spcAft>
                      </a:pPr>
                      <a:r>
                        <a:rPr lang="ru-RU" sz="1000">
                          <a:solidFill>
                            <a:srgbClr val="000000"/>
                          </a:solidFill>
                          <a:latin typeface="Times New Roman"/>
                          <a:ea typeface="Times New Roman"/>
                          <a:cs typeface="Times New Roman"/>
                        </a:rPr>
                        <a:t>Субсидия по БПК</a:t>
                      </a:r>
                      <a:endParaRPr lang="ru-RU" sz="1200">
                        <a:latin typeface="Times New Roman"/>
                        <a:ea typeface="Times New Roman"/>
                        <a:cs typeface="Times New Roman"/>
                      </a:endParaRPr>
                    </a:p>
                  </a:txBody>
                  <a:tcPr marL="68580" marR="68580" marT="0" marB="0"/>
                </a:tc>
                <a:tc>
                  <a:txBody>
                    <a:bodyPr/>
                    <a:lstStyle/>
                    <a:p>
                      <a:pPr algn="ctr">
                        <a:spcAft>
                          <a:spcPts val="0"/>
                        </a:spcAft>
                      </a:pPr>
                      <a:r>
                        <a:rPr lang="ru-RU" sz="1000">
                          <a:latin typeface="Times New Roman"/>
                          <a:ea typeface="Times New Roman"/>
                          <a:cs typeface="Times New Roman"/>
                        </a:rPr>
                        <a:t>3 932,10</a:t>
                      </a:r>
                      <a:endParaRPr lang="ru-RU" sz="1200">
                        <a:latin typeface="Times New Roman"/>
                        <a:ea typeface="Times New Roman"/>
                        <a:cs typeface="Times New Roman"/>
                      </a:endParaRPr>
                    </a:p>
                  </a:txBody>
                  <a:tcPr marL="68580" marR="68580" marT="0" marB="0" anchor="ctr"/>
                </a:tc>
                <a:tc>
                  <a:txBody>
                    <a:bodyPr/>
                    <a:lstStyle/>
                    <a:p>
                      <a:pPr algn="ctr">
                        <a:spcAft>
                          <a:spcPts val="0"/>
                        </a:spcAft>
                      </a:pPr>
                      <a:r>
                        <a:rPr lang="ru-RU" sz="1000" dirty="0">
                          <a:latin typeface="Times New Roman"/>
                          <a:ea typeface="Times New Roman"/>
                          <a:cs typeface="Times New Roman"/>
                        </a:rPr>
                        <a:t>3 596,85</a:t>
                      </a:r>
                      <a:endParaRPr lang="ru-RU" sz="1200" dirty="0">
                        <a:latin typeface="Times New Roman"/>
                        <a:ea typeface="Times New Roman"/>
                        <a:cs typeface="Times New Roman"/>
                      </a:endParaRPr>
                    </a:p>
                  </a:txBody>
                  <a:tcPr marL="68580" marR="68580" marT="0" marB="0" anchor="ctr"/>
                </a:tc>
              </a:tr>
              <a:tr h="302312">
                <a:tc>
                  <a:txBody>
                    <a:bodyPr/>
                    <a:lstStyle/>
                    <a:p>
                      <a:pPr algn="ctr">
                        <a:spcAft>
                          <a:spcPts val="0"/>
                        </a:spcAft>
                      </a:pPr>
                      <a:r>
                        <a:rPr lang="ru-RU" sz="1000">
                          <a:solidFill>
                            <a:srgbClr val="000000"/>
                          </a:solidFill>
                          <a:latin typeface="Times New Roman"/>
                          <a:ea typeface="Times New Roman"/>
                          <a:cs typeface="Times New Roman"/>
                        </a:rPr>
                        <a:t>Содержание и техническое сопровождение системы водоснабжения в д.Сологубовка, д.Лезье</a:t>
                      </a:r>
                      <a:endParaRPr lang="ru-RU" sz="1200">
                        <a:latin typeface="Times New Roman"/>
                        <a:ea typeface="Times New Roman"/>
                        <a:cs typeface="Times New Roman"/>
                      </a:endParaRPr>
                    </a:p>
                  </a:txBody>
                  <a:tcPr marL="68580" marR="68580" marT="0" marB="0"/>
                </a:tc>
                <a:tc>
                  <a:txBody>
                    <a:bodyPr/>
                    <a:lstStyle/>
                    <a:p>
                      <a:pPr algn="ctr">
                        <a:spcAft>
                          <a:spcPts val="0"/>
                        </a:spcAft>
                      </a:pPr>
                      <a:r>
                        <a:rPr lang="ru-RU" sz="1000">
                          <a:latin typeface="Times New Roman"/>
                          <a:ea typeface="Times New Roman"/>
                          <a:cs typeface="Times New Roman"/>
                        </a:rPr>
                        <a:t>2 638,57</a:t>
                      </a:r>
                      <a:endParaRPr lang="ru-RU" sz="1200">
                        <a:latin typeface="Times New Roman"/>
                        <a:ea typeface="Times New Roman"/>
                        <a:cs typeface="Times New Roman"/>
                      </a:endParaRPr>
                    </a:p>
                  </a:txBody>
                  <a:tcPr marL="68580" marR="68580" marT="0" marB="0" anchor="ctr"/>
                </a:tc>
                <a:tc>
                  <a:txBody>
                    <a:bodyPr/>
                    <a:lstStyle/>
                    <a:p>
                      <a:pPr algn="ctr">
                        <a:spcAft>
                          <a:spcPts val="0"/>
                        </a:spcAft>
                      </a:pPr>
                      <a:r>
                        <a:rPr lang="ru-RU" sz="1000" dirty="0">
                          <a:latin typeface="Times New Roman"/>
                          <a:ea typeface="Times New Roman"/>
                          <a:cs typeface="Times New Roman"/>
                        </a:rPr>
                        <a:t>2 472,51</a:t>
                      </a:r>
                      <a:endParaRPr lang="ru-RU" sz="1200" dirty="0">
                        <a:latin typeface="Times New Roman"/>
                        <a:ea typeface="Times New Roman"/>
                        <a:cs typeface="Times New Roman"/>
                      </a:endParaRPr>
                    </a:p>
                  </a:txBody>
                  <a:tcPr marL="68580" marR="68580" marT="0" marB="0" anchor="ctr"/>
                </a:tc>
              </a:tr>
              <a:tr h="302312">
                <a:tc>
                  <a:txBody>
                    <a:bodyPr/>
                    <a:lstStyle/>
                    <a:p>
                      <a:pPr algn="ctr">
                        <a:spcAft>
                          <a:spcPts val="0"/>
                        </a:spcAft>
                      </a:pPr>
                      <a:r>
                        <a:rPr lang="ru-RU" sz="1000">
                          <a:solidFill>
                            <a:srgbClr val="000000"/>
                          </a:solidFill>
                          <a:latin typeface="Times New Roman"/>
                          <a:ea typeface="Times New Roman"/>
                          <a:cs typeface="Times New Roman"/>
                        </a:rPr>
                        <a:t>Услуги по текущему ремонту и техническому обслуживанию газораспределительной сети</a:t>
                      </a:r>
                      <a:endParaRPr lang="ru-RU" sz="1200">
                        <a:latin typeface="Times New Roman"/>
                        <a:ea typeface="Times New Roman"/>
                        <a:cs typeface="Times New Roman"/>
                      </a:endParaRPr>
                    </a:p>
                  </a:txBody>
                  <a:tcPr marL="68580" marR="68580" marT="0" marB="0"/>
                </a:tc>
                <a:tc>
                  <a:txBody>
                    <a:bodyPr/>
                    <a:lstStyle/>
                    <a:p>
                      <a:pPr algn="ctr">
                        <a:spcAft>
                          <a:spcPts val="0"/>
                        </a:spcAft>
                      </a:pPr>
                      <a:r>
                        <a:rPr lang="ru-RU" sz="1000">
                          <a:latin typeface="Times New Roman"/>
                          <a:ea typeface="Times New Roman"/>
                          <a:cs typeface="Times New Roman"/>
                        </a:rPr>
                        <a:t>54,69</a:t>
                      </a:r>
                      <a:endParaRPr lang="ru-RU" sz="1200">
                        <a:latin typeface="Times New Roman"/>
                        <a:ea typeface="Times New Roman"/>
                        <a:cs typeface="Times New Roman"/>
                      </a:endParaRPr>
                    </a:p>
                  </a:txBody>
                  <a:tcPr marL="68580" marR="68580" marT="0" marB="0" anchor="ctr"/>
                </a:tc>
                <a:tc>
                  <a:txBody>
                    <a:bodyPr/>
                    <a:lstStyle/>
                    <a:p>
                      <a:pPr algn="ctr">
                        <a:spcAft>
                          <a:spcPts val="0"/>
                        </a:spcAft>
                      </a:pPr>
                      <a:r>
                        <a:rPr lang="ru-RU" sz="1000" dirty="0">
                          <a:latin typeface="Times New Roman"/>
                          <a:ea typeface="Times New Roman"/>
                          <a:cs typeface="Times New Roman"/>
                        </a:rPr>
                        <a:t>54,69</a:t>
                      </a:r>
                      <a:endParaRPr lang="ru-RU" sz="1200" dirty="0">
                        <a:latin typeface="Times New Roman"/>
                        <a:ea typeface="Times New Roman"/>
                        <a:cs typeface="Times New Roman"/>
                      </a:endParaRPr>
                    </a:p>
                  </a:txBody>
                  <a:tcPr marL="68580" marR="68580" marT="0" marB="0" anchor="ctr"/>
                </a:tc>
              </a:tr>
              <a:tr h="626639">
                <a:tc>
                  <a:txBody>
                    <a:bodyPr/>
                    <a:lstStyle/>
                    <a:p>
                      <a:pPr algn="ctr">
                        <a:spcAft>
                          <a:spcPts val="0"/>
                        </a:spcAft>
                      </a:pPr>
                      <a:r>
                        <a:rPr lang="ru-RU" sz="1000">
                          <a:solidFill>
                            <a:srgbClr val="000000"/>
                          </a:solidFill>
                          <a:latin typeface="Times New Roman"/>
                          <a:ea typeface="Times New Roman"/>
                          <a:cs typeface="Times New Roman"/>
                        </a:rPr>
                        <a:t>Pемонт газоходного тракта и циклонной установки котла ДКВр-2,5/13 ст.№1 в угольной котельной в п.Старая Малукса, ул.Карьерная, д.15</a:t>
                      </a:r>
                      <a:endParaRPr lang="ru-RU" sz="1200">
                        <a:latin typeface="Times New Roman"/>
                        <a:ea typeface="Times New Roman"/>
                        <a:cs typeface="Times New Roman"/>
                      </a:endParaRPr>
                    </a:p>
                  </a:txBody>
                  <a:tcPr marL="68580" marR="68580" marT="0" marB="0"/>
                </a:tc>
                <a:tc>
                  <a:txBody>
                    <a:bodyPr/>
                    <a:lstStyle/>
                    <a:p>
                      <a:pPr algn="ctr">
                        <a:spcAft>
                          <a:spcPts val="0"/>
                        </a:spcAft>
                      </a:pPr>
                      <a:r>
                        <a:rPr lang="ru-RU" sz="1000">
                          <a:solidFill>
                            <a:srgbClr val="000000"/>
                          </a:solidFill>
                          <a:latin typeface="Times New Roman"/>
                          <a:ea typeface="Times New Roman"/>
                          <a:cs typeface="Times New Roman"/>
                        </a:rPr>
                        <a:t>1 280,6</a:t>
                      </a:r>
                      <a:endParaRPr lang="ru-RU" sz="1200">
                        <a:latin typeface="Times New Roman"/>
                        <a:ea typeface="Times New Roman"/>
                        <a:cs typeface="Times New Roman"/>
                      </a:endParaRPr>
                    </a:p>
                  </a:txBody>
                  <a:tcPr marL="68580" marR="68580" marT="0" marB="0" anchor="ctr"/>
                </a:tc>
                <a:tc>
                  <a:txBody>
                    <a:bodyPr/>
                    <a:lstStyle/>
                    <a:p>
                      <a:pPr algn="ctr">
                        <a:spcAft>
                          <a:spcPts val="0"/>
                        </a:spcAft>
                      </a:pPr>
                      <a:r>
                        <a:rPr lang="ru-RU" sz="1000" dirty="0">
                          <a:latin typeface="Times New Roman"/>
                          <a:ea typeface="Times New Roman"/>
                          <a:cs typeface="Times New Roman"/>
                        </a:rPr>
                        <a:t>1 274,23</a:t>
                      </a:r>
                      <a:endParaRPr lang="ru-RU" sz="1200" dirty="0">
                        <a:latin typeface="Times New Roman"/>
                        <a:ea typeface="Times New Roman"/>
                        <a:cs typeface="Times New Roman"/>
                      </a:endParaRPr>
                    </a:p>
                  </a:txBody>
                  <a:tcPr marL="68580" marR="68580" marT="0" marB="0" anchor="ctr"/>
                </a:tc>
              </a:tr>
              <a:tr h="503853">
                <a:tc>
                  <a:txBody>
                    <a:bodyPr/>
                    <a:lstStyle/>
                    <a:p>
                      <a:pPr algn="ctr">
                        <a:spcAft>
                          <a:spcPts val="0"/>
                        </a:spcAft>
                      </a:pPr>
                      <a:r>
                        <a:rPr lang="ru-RU" sz="1000">
                          <a:solidFill>
                            <a:srgbClr val="000000"/>
                          </a:solidFill>
                          <a:latin typeface="Times New Roman"/>
                          <a:ea typeface="Times New Roman"/>
                          <a:cs typeface="Times New Roman"/>
                        </a:rPr>
                        <a:t>мероприятия по созданию  мест  (площадок)  накопления  твердых  коммунальных  отходов</a:t>
                      </a:r>
                      <a:endParaRPr lang="ru-RU" sz="1200">
                        <a:latin typeface="Times New Roman"/>
                        <a:ea typeface="Times New Roman"/>
                        <a:cs typeface="Times New Roman"/>
                      </a:endParaRPr>
                    </a:p>
                  </a:txBody>
                  <a:tcPr marL="68580" marR="68580" marT="0" marB="0"/>
                </a:tc>
                <a:tc>
                  <a:txBody>
                    <a:bodyPr/>
                    <a:lstStyle/>
                    <a:p>
                      <a:pPr algn="ctr">
                        <a:spcAft>
                          <a:spcPts val="0"/>
                        </a:spcAft>
                      </a:pPr>
                      <a:r>
                        <a:rPr lang="ru-RU" sz="1000">
                          <a:solidFill>
                            <a:srgbClr val="000000"/>
                          </a:solidFill>
                          <a:latin typeface="Times New Roman"/>
                          <a:ea typeface="Times New Roman"/>
                          <a:cs typeface="Times New Roman"/>
                        </a:rPr>
                        <a:t>3 282,8</a:t>
                      </a:r>
                      <a:endParaRPr lang="ru-RU" sz="1200">
                        <a:latin typeface="Times New Roman"/>
                        <a:ea typeface="Times New Roman"/>
                        <a:cs typeface="Times New Roman"/>
                      </a:endParaRPr>
                    </a:p>
                  </a:txBody>
                  <a:tcPr marL="68580" marR="68580" marT="0" marB="0" anchor="ctr"/>
                </a:tc>
                <a:tc>
                  <a:txBody>
                    <a:bodyPr/>
                    <a:lstStyle/>
                    <a:p>
                      <a:pPr algn="ctr">
                        <a:spcAft>
                          <a:spcPts val="0"/>
                        </a:spcAft>
                      </a:pPr>
                      <a:r>
                        <a:rPr lang="ru-RU" sz="1000" dirty="0">
                          <a:latin typeface="Times New Roman"/>
                          <a:ea typeface="Times New Roman"/>
                          <a:cs typeface="Times New Roman"/>
                        </a:rPr>
                        <a:t>3 282,80</a:t>
                      </a:r>
                      <a:endParaRPr lang="ru-RU" sz="1200" dirty="0">
                        <a:latin typeface="Times New Roman"/>
                        <a:ea typeface="Times New Roman"/>
                        <a:cs typeface="Times New Roman"/>
                      </a:endParaRPr>
                    </a:p>
                  </a:txBody>
                  <a:tcPr marL="68580" marR="68580" marT="0" marB="0" anchor="ctr"/>
                </a:tc>
              </a:tr>
              <a:tr h="261360">
                <a:tc>
                  <a:txBody>
                    <a:bodyPr/>
                    <a:lstStyle/>
                    <a:p>
                      <a:pPr algn="ctr">
                        <a:spcAft>
                          <a:spcPts val="0"/>
                        </a:spcAft>
                      </a:pPr>
                      <a:r>
                        <a:rPr lang="ru-RU" sz="1000">
                          <a:solidFill>
                            <a:srgbClr val="000000"/>
                          </a:solidFill>
                          <a:latin typeface="Times New Roman"/>
                          <a:ea typeface="Times New Roman"/>
                          <a:cs typeface="Times New Roman"/>
                        </a:rPr>
                        <a:t>мероприятия по оснащению мест (площадок) накопления твердых коммунальных отходов емкостями для накопления твердых коммунальных отходов в рамках государственной  программы Ленинградской области</a:t>
                      </a:r>
                      <a:endParaRPr lang="ru-RU" sz="1200">
                        <a:latin typeface="Times New Roman"/>
                        <a:ea typeface="Times New Roman"/>
                        <a:cs typeface="Times New Roman"/>
                      </a:endParaRPr>
                    </a:p>
                  </a:txBody>
                  <a:tcPr marL="68580" marR="68580" marT="0" marB="0"/>
                </a:tc>
                <a:tc>
                  <a:txBody>
                    <a:bodyPr/>
                    <a:lstStyle/>
                    <a:p>
                      <a:pPr algn="ctr">
                        <a:spcAft>
                          <a:spcPts val="0"/>
                        </a:spcAft>
                      </a:pPr>
                      <a:r>
                        <a:rPr lang="ru-RU" sz="1000">
                          <a:solidFill>
                            <a:srgbClr val="000000"/>
                          </a:solidFill>
                          <a:latin typeface="Times New Roman"/>
                          <a:ea typeface="Times New Roman"/>
                          <a:cs typeface="Times New Roman"/>
                        </a:rPr>
                        <a:t>1 845,1</a:t>
                      </a:r>
                      <a:endParaRPr lang="ru-RU" sz="1200">
                        <a:latin typeface="Times New Roman"/>
                        <a:ea typeface="Times New Roman"/>
                        <a:cs typeface="Times New Roman"/>
                      </a:endParaRPr>
                    </a:p>
                  </a:txBody>
                  <a:tcPr marL="68580" marR="68580" marT="0" marB="0" anchor="ctr"/>
                </a:tc>
                <a:tc>
                  <a:txBody>
                    <a:bodyPr/>
                    <a:lstStyle/>
                    <a:p>
                      <a:pPr algn="ctr">
                        <a:spcAft>
                          <a:spcPts val="0"/>
                        </a:spcAft>
                      </a:pPr>
                      <a:r>
                        <a:rPr lang="ru-RU" sz="1000" dirty="0">
                          <a:latin typeface="Times New Roman"/>
                          <a:ea typeface="Times New Roman"/>
                          <a:cs typeface="Times New Roman"/>
                        </a:rPr>
                        <a:t>1 845,06</a:t>
                      </a:r>
                      <a:endParaRPr lang="ru-RU" sz="1200" dirty="0">
                        <a:latin typeface="Times New Roman"/>
                        <a:ea typeface="Times New Roman"/>
                        <a:cs typeface="Times New Roman"/>
                      </a:endParaRPr>
                    </a:p>
                  </a:txBody>
                  <a:tcPr marL="68580" marR="68580" marT="0" marB="0" anchor="ctr"/>
                </a:tc>
              </a:tr>
              <a:tr h="302312">
                <a:tc>
                  <a:txBody>
                    <a:bodyPr/>
                    <a:lstStyle/>
                    <a:p>
                      <a:pPr algn="ctr">
                        <a:spcAft>
                          <a:spcPts val="0"/>
                        </a:spcAft>
                      </a:pPr>
                      <a:r>
                        <a:rPr lang="ru-RU" sz="1000">
                          <a:solidFill>
                            <a:srgbClr val="000000"/>
                          </a:solidFill>
                          <a:latin typeface="Times New Roman"/>
                          <a:ea typeface="Times New Roman"/>
                          <a:cs typeface="Times New Roman"/>
                        </a:rPr>
                        <a:t>Субсидия на возмещение затрат с целью погашения кредиторской задолженности и восстановления платежеспособности предприятиям в сфере теплоснабжения</a:t>
                      </a:r>
                      <a:endParaRPr lang="ru-RU" sz="1200">
                        <a:latin typeface="Times New Roman"/>
                        <a:ea typeface="Times New Roman"/>
                        <a:cs typeface="Times New Roman"/>
                      </a:endParaRPr>
                    </a:p>
                  </a:txBody>
                  <a:tcPr marL="68580" marR="68580" marT="0" marB="0"/>
                </a:tc>
                <a:tc>
                  <a:txBody>
                    <a:bodyPr/>
                    <a:lstStyle/>
                    <a:p>
                      <a:pPr algn="ctr">
                        <a:spcAft>
                          <a:spcPts val="0"/>
                        </a:spcAft>
                      </a:pPr>
                      <a:r>
                        <a:rPr lang="ru-RU" sz="1000">
                          <a:solidFill>
                            <a:srgbClr val="000000"/>
                          </a:solidFill>
                          <a:latin typeface="Times New Roman"/>
                          <a:ea typeface="Times New Roman"/>
                          <a:cs typeface="Times New Roman"/>
                        </a:rPr>
                        <a:t>1 400,0</a:t>
                      </a:r>
                      <a:endParaRPr lang="ru-RU" sz="1200">
                        <a:latin typeface="Times New Roman"/>
                        <a:ea typeface="Times New Roman"/>
                        <a:cs typeface="Times New Roman"/>
                      </a:endParaRPr>
                    </a:p>
                  </a:txBody>
                  <a:tcPr marL="68580" marR="68580" marT="0" marB="0" anchor="ctr"/>
                </a:tc>
                <a:tc>
                  <a:txBody>
                    <a:bodyPr/>
                    <a:lstStyle/>
                    <a:p>
                      <a:pPr algn="ctr">
                        <a:spcAft>
                          <a:spcPts val="0"/>
                        </a:spcAft>
                      </a:pPr>
                      <a:r>
                        <a:rPr lang="ru-RU" sz="1000" dirty="0">
                          <a:latin typeface="Times New Roman"/>
                          <a:ea typeface="Times New Roman"/>
                          <a:cs typeface="Times New Roman"/>
                        </a:rPr>
                        <a:t>1 400,00</a:t>
                      </a:r>
                      <a:endParaRPr lang="ru-RU" sz="1200" dirty="0">
                        <a:latin typeface="Times New Roman"/>
                        <a:ea typeface="Times New Roman"/>
                        <a:cs typeface="Times New Roman"/>
                      </a:endParaRPr>
                    </a:p>
                  </a:txBody>
                  <a:tcPr marL="68580" marR="68580" marT="0" marB="0" anchor="ctr"/>
                </a:tc>
              </a:tr>
              <a:tr h="503853">
                <a:tc>
                  <a:txBody>
                    <a:bodyPr/>
                    <a:lstStyle/>
                    <a:p>
                      <a:pPr algn="ctr">
                        <a:spcAft>
                          <a:spcPts val="0"/>
                        </a:spcAft>
                      </a:pPr>
                      <a:r>
                        <a:rPr lang="ru-RU" sz="1000">
                          <a:solidFill>
                            <a:srgbClr val="000000"/>
                          </a:solidFill>
                          <a:latin typeface="Times New Roman"/>
                          <a:ea typeface="Times New Roman"/>
                          <a:cs typeface="Times New Roman"/>
                        </a:rPr>
                        <a:t>Приобретение дизель-генератора мощностью 250 кВт для обеспечения бесперебойного электроснабжения газовой котельной по адресу: г.п. Мга, ул. Пролетарская, д.9.</a:t>
                      </a:r>
                      <a:endParaRPr lang="ru-RU" sz="1200">
                        <a:latin typeface="Times New Roman"/>
                        <a:ea typeface="Times New Roman"/>
                        <a:cs typeface="Times New Roman"/>
                      </a:endParaRPr>
                    </a:p>
                  </a:txBody>
                  <a:tcPr marL="68580" marR="68580" marT="0" marB="0"/>
                </a:tc>
                <a:tc>
                  <a:txBody>
                    <a:bodyPr/>
                    <a:lstStyle/>
                    <a:p>
                      <a:pPr algn="ctr">
                        <a:spcAft>
                          <a:spcPts val="0"/>
                        </a:spcAft>
                      </a:pPr>
                      <a:r>
                        <a:rPr lang="ru-RU" sz="1000">
                          <a:solidFill>
                            <a:srgbClr val="000000"/>
                          </a:solidFill>
                          <a:latin typeface="Times New Roman"/>
                          <a:ea typeface="Times New Roman"/>
                          <a:cs typeface="Times New Roman"/>
                        </a:rPr>
                        <a:t>2 217,7</a:t>
                      </a:r>
                      <a:endParaRPr lang="ru-RU" sz="1200">
                        <a:latin typeface="Times New Roman"/>
                        <a:ea typeface="Times New Roman"/>
                        <a:cs typeface="Times New Roman"/>
                      </a:endParaRPr>
                    </a:p>
                  </a:txBody>
                  <a:tcPr marL="68580" marR="68580" marT="0" marB="0" anchor="ctr"/>
                </a:tc>
                <a:tc>
                  <a:txBody>
                    <a:bodyPr/>
                    <a:lstStyle/>
                    <a:p>
                      <a:pPr algn="ctr">
                        <a:spcAft>
                          <a:spcPts val="0"/>
                        </a:spcAft>
                      </a:pPr>
                      <a:r>
                        <a:rPr lang="ru-RU" sz="1000" dirty="0">
                          <a:latin typeface="Times New Roman"/>
                          <a:ea typeface="Times New Roman"/>
                          <a:cs typeface="Times New Roman"/>
                        </a:rPr>
                        <a:t>2 217,60</a:t>
                      </a:r>
                      <a:endParaRPr lang="ru-RU" sz="1200" dirty="0">
                        <a:latin typeface="Times New Roman"/>
                        <a:ea typeface="Times New Roman"/>
                        <a:cs typeface="Times New Roman"/>
                      </a:endParaRPr>
                    </a:p>
                  </a:txBody>
                  <a:tcPr marL="68580" marR="68580" marT="0" marB="0" anchor="ctr"/>
                </a:tc>
              </a:tr>
              <a:tr h="626639">
                <a:tc>
                  <a:txBody>
                    <a:bodyPr/>
                    <a:lstStyle/>
                    <a:p>
                      <a:pPr algn="ctr">
                        <a:spcAft>
                          <a:spcPts val="0"/>
                        </a:spcAft>
                      </a:pPr>
                      <a:r>
                        <a:rPr lang="ru-RU" sz="1000">
                          <a:solidFill>
                            <a:srgbClr val="000000"/>
                          </a:solidFill>
                          <a:latin typeface="Times New Roman"/>
                          <a:ea typeface="Times New Roman"/>
                          <a:cs typeface="Times New Roman"/>
                        </a:rPr>
                        <a:t>Распределительный газопровод в д. Пухолово,  д. Сологубовка    Кировского района Ленинградской области (в том числе проектно-изыскательские работы)</a:t>
                      </a:r>
                      <a:endParaRPr lang="ru-RU" sz="1200">
                        <a:latin typeface="Times New Roman"/>
                        <a:ea typeface="Times New Roman"/>
                        <a:cs typeface="Times New Roman"/>
                      </a:endParaRPr>
                    </a:p>
                  </a:txBody>
                  <a:tcPr marL="68580" marR="68580" marT="0" marB="0"/>
                </a:tc>
                <a:tc>
                  <a:txBody>
                    <a:bodyPr/>
                    <a:lstStyle/>
                    <a:p>
                      <a:pPr algn="ctr">
                        <a:spcAft>
                          <a:spcPts val="0"/>
                        </a:spcAft>
                      </a:pPr>
                      <a:r>
                        <a:rPr lang="ru-RU" sz="1000">
                          <a:solidFill>
                            <a:srgbClr val="000000"/>
                          </a:solidFill>
                          <a:latin typeface="Times New Roman"/>
                          <a:ea typeface="Times New Roman"/>
                          <a:cs typeface="Times New Roman"/>
                        </a:rPr>
                        <a:t>2 189,29</a:t>
                      </a:r>
                      <a:endParaRPr lang="ru-RU" sz="1200">
                        <a:latin typeface="Times New Roman"/>
                        <a:ea typeface="Times New Roman"/>
                        <a:cs typeface="Times New Roman"/>
                      </a:endParaRPr>
                    </a:p>
                  </a:txBody>
                  <a:tcPr marL="68580" marR="68580" marT="0" marB="0" anchor="ctr"/>
                </a:tc>
                <a:tc>
                  <a:txBody>
                    <a:bodyPr/>
                    <a:lstStyle/>
                    <a:p>
                      <a:pPr algn="ctr">
                        <a:spcAft>
                          <a:spcPts val="0"/>
                        </a:spcAft>
                      </a:pPr>
                      <a:r>
                        <a:rPr lang="ru-RU" sz="1000" dirty="0">
                          <a:latin typeface="Times New Roman"/>
                          <a:ea typeface="Times New Roman"/>
                          <a:cs typeface="Times New Roman"/>
                        </a:rPr>
                        <a:t>2 189,29</a:t>
                      </a:r>
                      <a:endParaRPr lang="ru-RU" sz="1200" dirty="0">
                        <a:latin typeface="Times New Roman"/>
                        <a:ea typeface="Times New Roman"/>
                        <a:cs typeface="Times New Roman"/>
                      </a:endParaRPr>
                    </a:p>
                  </a:txBody>
                  <a:tcPr marL="68580" marR="68580" marT="0" marB="0" anchor="ctr"/>
                </a:tc>
              </a:tr>
            </a:tbl>
          </a:graphicData>
        </a:graphic>
      </p:graphicFrame>
      <p:pic>
        <p:nvPicPr>
          <p:cNvPr id="16385" name="Picture 1" descr="До после"/>
          <p:cNvPicPr>
            <a:picLocks noChangeAspect="1" noChangeArrowheads="1"/>
          </p:cNvPicPr>
          <p:nvPr/>
        </p:nvPicPr>
        <p:blipFill>
          <a:blip r:embed="rId3" cstate="print"/>
          <a:srcRect/>
          <a:stretch>
            <a:fillRect/>
          </a:stretch>
        </p:blipFill>
        <p:spPr bwMode="auto">
          <a:xfrm>
            <a:off x="4716016" y="2924944"/>
            <a:ext cx="3990975" cy="2895600"/>
          </a:xfrm>
          <a:prstGeom prst="rect">
            <a:avLst/>
          </a:prstGeom>
          <a:noFill/>
          <a:ln w="9525">
            <a:noFill/>
            <a:miter lim="800000"/>
            <a:headEnd/>
            <a:tailEnd/>
          </a:ln>
        </p:spPr>
      </p:pic>
      <p:pic>
        <p:nvPicPr>
          <p:cNvPr id="16386" name="Picture 2" descr="PHOTO-2021-08-25-11-39-50-3"/>
          <p:cNvPicPr>
            <a:picLocks noChangeAspect="1" noChangeArrowheads="1"/>
          </p:cNvPicPr>
          <p:nvPr/>
        </p:nvPicPr>
        <p:blipFill>
          <a:blip r:embed="rId4" cstate="print"/>
          <a:srcRect l="4839" t="5591" r="4201" b="7298"/>
          <a:stretch>
            <a:fillRect/>
          </a:stretch>
        </p:blipFill>
        <p:spPr bwMode="auto">
          <a:xfrm>
            <a:off x="4716016" y="116632"/>
            <a:ext cx="3194695" cy="2308575"/>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260648"/>
            <a:ext cx="8363272" cy="1143000"/>
          </a:xfrm>
        </p:spPr>
        <p:txBody>
          <a:bodyPr>
            <a:normAutofit/>
          </a:bodyPr>
          <a:lstStyle/>
          <a:p>
            <a:endParaRPr lang="ru-RU" dirty="0"/>
          </a:p>
        </p:txBody>
      </p:sp>
      <p:graphicFrame>
        <p:nvGraphicFramePr>
          <p:cNvPr id="3" name="Таблица 2"/>
          <p:cNvGraphicFramePr>
            <a:graphicFrameLocks noGrp="1"/>
          </p:cNvGraphicFramePr>
          <p:nvPr/>
        </p:nvGraphicFramePr>
        <p:xfrm>
          <a:off x="251520" y="188640"/>
          <a:ext cx="5400600" cy="6478908"/>
        </p:xfrm>
        <a:graphic>
          <a:graphicData uri="http://schemas.openxmlformats.org/drawingml/2006/table">
            <a:tbl>
              <a:tblPr firstRow="1" bandRow="1">
                <a:tableStyleId>{5C22544A-7EE6-4342-B048-85BDC9FD1C3A}</a:tableStyleId>
              </a:tblPr>
              <a:tblGrid>
                <a:gridCol w="3773022"/>
                <a:gridCol w="739808"/>
                <a:gridCol w="887770"/>
              </a:tblGrid>
              <a:tr h="411920">
                <a:tc>
                  <a:txBody>
                    <a:bodyPr/>
                    <a:lstStyle/>
                    <a:p>
                      <a:pPr algn="l"/>
                      <a:r>
                        <a:rPr lang="ru-RU" dirty="0" smtClean="0"/>
                        <a:t>Мероприятия </a:t>
                      </a:r>
                      <a:endParaRPr lang="ru-RU" dirty="0"/>
                    </a:p>
                  </a:txBody>
                  <a:tcPr/>
                </a:tc>
                <a:tc>
                  <a:txBody>
                    <a:bodyPr/>
                    <a:lstStyle/>
                    <a:p>
                      <a:pPr algn="l"/>
                      <a:r>
                        <a:rPr lang="ru-RU" dirty="0" smtClean="0"/>
                        <a:t>План</a:t>
                      </a:r>
                      <a:endParaRPr lang="ru-RU" dirty="0"/>
                    </a:p>
                  </a:txBody>
                  <a:tcPr/>
                </a:tc>
                <a:tc>
                  <a:txBody>
                    <a:bodyPr/>
                    <a:lstStyle/>
                    <a:p>
                      <a:pPr algn="l"/>
                      <a:r>
                        <a:rPr lang="ru-RU" dirty="0" smtClean="0"/>
                        <a:t>Факт</a:t>
                      </a:r>
                      <a:endParaRPr lang="ru-RU" dirty="0"/>
                    </a:p>
                  </a:txBody>
                  <a:tcPr/>
                </a:tc>
              </a:tr>
              <a:tr h="390797">
                <a:tc>
                  <a:txBody>
                    <a:bodyPr/>
                    <a:lstStyle/>
                    <a:p>
                      <a:pPr algn="ctr">
                        <a:spcAft>
                          <a:spcPts val="0"/>
                        </a:spcAft>
                      </a:pPr>
                      <a:r>
                        <a:rPr lang="ru-RU" sz="1000" b="1">
                          <a:solidFill>
                            <a:srgbClr val="000000"/>
                          </a:solidFill>
                          <a:latin typeface="Times New Roman"/>
                          <a:ea typeface="Times New Roman"/>
                          <a:cs typeface="Times New Roman"/>
                        </a:rPr>
                        <a:t>Благоустройство, в т. ч.</a:t>
                      </a:r>
                      <a:endParaRPr lang="ru-RU" sz="1200">
                        <a:latin typeface="Times New Roman"/>
                        <a:ea typeface="Times New Roman"/>
                        <a:cs typeface="Times New Roman"/>
                      </a:endParaRPr>
                    </a:p>
                  </a:txBody>
                  <a:tcPr marL="68580" marR="68580" marT="0" marB="0"/>
                </a:tc>
                <a:tc>
                  <a:txBody>
                    <a:bodyPr/>
                    <a:lstStyle/>
                    <a:p>
                      <a:pPr algn="ctr">
                        <a:spcAft>
                          <a:spcPts val="0"/>
                        </a:spcAft>
                      </a:pPr>
                      <a:r>
                        <a:rPr lang="ru-RU" sz="1000" b="1">
                          <a:solidFill>
                            <a:srgbClr val="000000"/>
                          </a:solidFill>
                          <a:latin typeface="Times New Roman"/>
                          <a:ea typeface="Times New Roman"/>
                          <a:cs typeface="Times New Roman"/>
                        </a:rPr>
                        <a:t>47 482,7</a:t>
                      </a:r>
                      <a:endParaRPr lang="ru-RU" sz="1200">
                        <a:latin typeface="Times New Roman"/>
                        <a:ea typeface="Times New Roman"/>
                        <a:cs typeface="Times New Roman"/>
                      </a:endParaRPr>
                    </a:p>
                  </a:txBody>
                  <a:tcPr marL="68580" marR="68580" marT="0" marB="0" anchor="ctr"/>
                </a:tc>
                <a:tc>
                  <a:txBody>
                    <a:bodyPr/>
                    <a:lstStyle/>
                    <a:p>
                      <a:pPr algn="ctr">
                        <a:spcAft>
                          <a:spcPts val="0"/>
                        </a:spcAft>
                      </a:pPr>
                      <a:r>
                        <a:rPr lang="ru-RU" sz="1000" b="1">
                          <a:solidFill>
                            <a:srgbClr val="000000"/>
                          </a:solidFill>
                          <a:latin typeface="Times New Roman"/>
                          <a:ea typeface="Times New Roman"/>
                          <a:cs typeface="Times New Roman"/>
                        </a:rPr>
                        <a:t>43 349,3</a:t>
                      </a:r>
                      <a:endParaRPr lang="ru-RU" sz="1200">
                        <a:latin typeface="Times New Roman"/>
                        <a:ea typeface="Times New Roman"/>
                        <a:cs typeface="Times New Roman"/>
                      </a:endParaRPr>
                    </a:p>
                  </a:txBody>
                  <a:tcPr marL="68580" marR="68580" marT="0" marB="0" anchor="ctr"/>
                </a:tc>
              </a:tr>
              <a:tr h="461821">
                <a:tc>
                  <a:txBody>
                    <a:bodyPr/>
                    <a:lstStyle/>
                    <a:p>
                      <a:pPr algn="ctr">
                        <a:spcAft>
                          <a:spcPts val="0"/>
                        </a:spcAft>
                      </a:pPr>
                      <a:r>
                        <a:rPr lang="ru-RU" sz="1000">
                          <a:solidFill>
                            <a:srgbClr val="000000"/>
                          </a:solidFill>
                          <a:latin typeface="Times New Roman"/>
                          <a:ea typeface="Times New Roman"/>
                          <a:cs typeface="Times New Roman"/>
                        </a:rPr>
                        <a:t>Организация уличного  освещения в д.Кирсино; два участка:  от  региональной дороги по ул.Карьерная в сторону д.5; от автобусной остановки "Кирсино" до Подлавкина ручья;</a:t>
                      </a:r>
                      <a:endParaRPr lang="ru-RU" sz="1200">
                        <a:latin typeface="Times New Roman"/>
                        <a:ea typeface="Times New Roman"/>
                        <a:cs typeface="Times New Roman"/>
                      </a:endParaRPr>
                    </a:p>
                  </a:txBody>
                  <a:tcPr marL="68580" marR="68580" marT="0" marB="0"/>
                </a:tc>
                <a:tc>
                  <a:txBody>
                    <a:bodyPr/>
                    <a:lstStyle/>
                    <a:p>
                      <a:pPr algn="ctr">
                        <a:spcAft>
                          <a:spcPts val="0"/>
                        </a:spcAft>
                      </a:pPr>
                      <a:r>
                        <a:rPr lang="ru-RU" sz="1000">
                          <a:solidFill>
                            <a:srgbClr val="000000"/>
                          </a:solidFill>
                          <a:latin typeface="Times New Roman"/>
                          <a:ea typeface="Times New Roman"/>
                          <a:cs typeface="Times New Roman"/>
                        </a:rPr>
                        <a:t>115,3</a:t>
                      </a:r>
                      <a:endParaRPr lang="ru-RU" sz="1200">
                        <a:latin typeface="Times New Roman"/>
                        <a:ea typeface="Times New Roman"/>
                        <a:cs typeface="Times New Roman"/>
                      </a:endParaRPr>
                    </a:p>
                  </a:txBody>
                  <a:tcPr marL="68580" marR="68580" marT="0" marB="0" anchor="ctr"/>
                </a:tc>
                <a:tc>
                  <a:txBody>
                    <a:bodyPr/>
                    <a:lstStyle/>
                    <a:p>
                      <a:pPr algn="ctr">
                        <a:spcAft>
                          <a:spcPts val="0"/>
                        </a:spcAft>
                      </a:pPr>
                      <a:r>
                        <a:rPr lang="ru-RU" sz="1000" dirty="0">
                          <a:solidFill>
                            <a:srgbClr val="000000"/>
                          </a:solidFill>
                          <a:latin typeface="Times New Roman"/>
                          <a:ea typeface="Times New Roman"/>
                          <a:cs typeface="Times New Roman"/>
                        </a:rPr>
                        <a:t>115,3</a:t>
                      </a:r>
                      <a:endParaRPr lang="ru-RU" sz="1200" dirty="0">
                        <a:latin typeface="Times New Roman"/>
                        <a:ea typeface="Times New Roman"/>
                        <a:cs typeface="Times New Roman"/>
                      </a:endParaRPr>
                    </a:p>
                  </a:txBody>
                  <a:tcPr marL="68580" marR="68580" marT="0" marB="0" anchor="ctr"/>
                </a:tc>
              </a:tr>
              <a:tr h="461821">
                <a:tc>
                  <a:txBody>
                    <a:bodyPr/>
                    <a:lstStyle/>
                    <a:p>
                      <a:pPr algn="ctr">
                        <a:spcAft>
                          <a:spcPts val="0"/>
                        </a:spcAft>
                      </a:pPr>
                      <a:r>
                        <a:rPr lang="ru-RU" sz="1000">
                          <a:solidFill>
                            <a:srgbClr val="000000"/>
                          </a:solidFill>
                          <a:latin typeface="Times New Roman"/>
                          <a:ea typeface="Times New Roman"/>
                          <a:cs typeface="Times New Roman"/>
                        </a:rPr>
                        <a:t>Ремонт колодцев: в п. Новая Малукса (ул. Заречная, уд.13), в д. Пухолово (у д.52), в д. Иваново (за  д. 18);  в д. Муя (ул.Новая, за д.1) в д.Турышкино (у д.20а); в д. Кирсино (ул. Карьерная, за д.5);</a:t>
                      </a:r>
                      <a:endParaRPr lang="ru-RU" sz="1200">
                        <a:latin typeface="Times New Roman"/>
                        <a:ea typeface="Times New Roman"/>
                        <a:cs typeface="Times New Roman"/>
                      </a:endParaRPr>
                    </a:p>
                  </a:txBody>
                  <a:tcPr marL="68580" marR="68580" marT="0" marB="0"/>
                </a:tc>
                <a:tc>
                  <a:txBody>
                    <a:bodyPr/>
                    <a:lstStyle/>
                    <a:p>
                      <a:pPr algn="ctr">
                        <a:spcAft>
                          <a:spcPts val="0"/>
                        </a:spcAft>
                      </a:pPr>
                      <a:r>
                        <a:rPr lang="ru-RU" sz="1000">
                          <a:solidFill>
                            <a:srgbClr val="000000"/>
                          </a:solidFill>
                          <a:latin typeface="Times New Roman"/>
                          <a:ea typeface="Times New Roman"/>
                          <a:cs typeface="Times New Roman"/>
                        </a:rPr>
                        <a:t>430,1</a:t>
                      </a:r>
                      <a:endParaRPr lang="ru-RU" sz="1200">
                        <a:latin typeface="Times New Roman"/>
                        <a:ea typeface="Times New Roman"/>
                        <a:cs typeface="Times New Roman"/>
                      </a:endParaRPr>
                    </a:p>
                  </a:txBody>
                  <a:tcPr marL="68580" marR="68580" marT="0" marB="0" anchor="ctr"/>
                </a:tc>
                <a:tc>
                  <a:txBody>
                    <a:bodyPr/>
                    <a:lstStyle/>
                    <a:p>
                      <a:pPr algn="ctr">
                        <a:spcAft>
                          <a:spcPts val="0"/>
                        </a:spcAft>
                      </a:pPr>
                      <a:r>
                        <a:rPr lang="ru-RU" sz="1000">
                          <a:solidFill>
                            <a:srgbClr val="000000"/>
                          </a:solidFill>
                          <a:latin typeface="Times New Roman"/>
                          <a:ea typeface="Times New Roman"/>
                          <a:cs typeface="Times New Roman"/>
                        </a:rPr>
                        <a:t>430,1</a:t>
                      </a:r>
                      <a:endParaRPr lang="ru-RU" sz="1200">
                        <a:latin typeface="Times New Roman"/>
                        <a:ea typeface="Times New Roman"/>
                        <a:cs typeface="Times New Roman"/>
                      </a:endParaRPr>
                    </a:p>
                  </a:txBody>
                  <a:tcPr marL="68580" marR="68580" marT="0" marB="0" anchor="ctr"/>
                </a:tc>
              </a:tr>
              <a:tr h="164772">
                <a:tc>
                  <a:txBody>
                    <a:bodyPr/>
                    <a:lstStyle/>
                    <a:p>
                      <a:pPr algn="ctr">
                        <a:spcAft>
                          <a:spcPts val="0"/>
                        </a:spcAft>
                      </a:pPr>
                      <a:r>
                        <a:rPr lang="ru-RU" sz="1000">
                          <a:solidFill>
                            <a:srgbClr val="000000"/>
                          </a:solidFill>
                          <a:latin typeface="Times New Roman"/>
                          <a:ea typeface="Times New Roman"/>
                          <a:cs typeface="Times New Roman"/>
                        </a:rPr>
                        <a:t>Ремонт  пешеходной дорожки  в д.Лезье от д. 16 до д.56</a:t>
                      </a:r>
                      <a:endParaRPr lang="ru-RU" sz="1200">
                        <a:latin typeface="Times New Roman"/>
                        <a:ea typeface="Times New Roman"/>
                        <a:cs typeface="Times New Roman"/>
                      </a:endParaRPr>
                    </a:p>
                  </a:txBody>
                  <a:tcPr marL="68580" marR="68580" marT="0" marB="0"/>
                </a:tc>
                <a:tc>
                  <a:txBody>
                    <a:bodyPr/>
                    <a:lstStyle/>
                    <a:p>
                      <a:pPr algn="ctr">
                        <a:spcAft>
                          <a:spcPts val="0"/>
                        </a:spcAft>
                      </a:pPr>
                      <a:r>
                        <a:rPr lang="ru-RU" sz="1000">
                          <a:solidFill>
                            <a:srgbClr val="000000"/>
                          </a:solidFill>
                          <a:latin typeface="Times New Roman"/>
                          <a:ea typeface="Times New Roman"/>
                          <a:cs typeface="Times New Roman"/>
                        </a:rPr>
                        <a:t>688,6</a:t>
                      </a:r>
                      <a:endParaRPr lang="ru-RU" sz="1200">
                        <a:latin typeface="Times New Roman"/>
                        <a:ea typeface="Times New Roman"/>
                        <a:cs typeface="Times New Roman"/>
                      </a:endParaRPr>
                    </a:p>
                  </a:txBody>
                  <a:tcPr marL="68580" marR="68580" marT="0" marB="0" anchor="ctr"/>
                </a:tc>
                <a:tc>
                  <a:txBody>
                    <a:bodyPr/>
                    <a:lstStyle/>
                    <a:p>
                      <a:pPr algn="ctr">
                        <a:spcAft>
                          <a:spcPts val="0"/>
                        </a:spcAft>
                      </a:pPr>
                      <a:r>
                        <a:rPr lang="ru-RU" sz="1000" dirty="0">
                          <a:solidFill>
                            <a:srgbClr val="000000"/>
                          </a:solidFill>
                          <a:latin typeface="Times New Roman"/>
                          <a:ea typeface="Times New Roman"/>
                          <a:cs typeface="Times New Roman"/>
                        </a:rPr>
                        <a:t>688,6</a:t>
                      </a:r>
                      <a:endParaRPr lang="ru-RU" sz="1200" dirty="0">
                        <a:latin typeface="Times New Roman"/>
                        <a:ea typeface="Times New Roman"/>
                        <a:cs typeface="Times New Roman"/>
                      </a:endParaRPr>
                    </a:p>
                  </a:txBody>
                  <a:tcPr marL="68580" marR="68580" marT="0" marB="0" anchor="ctr"/>
                </a:tc>
              </a:tr>
              <a:tr h="197101">
                <a:tc>
                  <a:txBody>
                    <a:bodyPr/>
                    <a:lstStyle/>
                    <a:p>
                      <a:pPr algn="ctr">
                        <a:spcAft>
                          <a:spcPts val="0"/>
                        </a:spcAft>
                      </a:pPr>
                      <a:r>
                        <a:rPr lang="ru-RU" sz="1000" dirty="0">
                          <a:solidFill>
                            <a:srgbClr val="000000"/>
                          </a:solidFill>
                          <a:latin typeface="Times New Roman"/>
                          <a:ea typeface="Times New Roman"/>
                          <a:cs typeface="Times New Roman"/>
                        </a:rPr>
                        <a:t>Уличное освещение населенных пунктов МО </a:t>
                      </a:r>
                      <a:r>
                        <a:rPr lang="ru-RU" sz="1000" dirty="0" smtClean="0">
                          <a:solidFill>
                            <a:srgbClr val="000000"/>
                          </a:solidFill>
                          <a:latin typeface="Times New Roman"/>
                          <a:ea typeface="Times New Roman"/>
                          <a:cs typeface="Times New Roman"/>
                        </a:rPr>
                        <a:t>МГП</a:t>
                      </a:r>
                      <a:endParaRPr lang="ru-RU" sz="1200" dirty="0">
                        <a:latin typeface="Times New Roman"/>
                        <a:ea typeface="Times New Roman"/>
                        <a:cs typeface="Times New Roman"/>
                      </a:endParaRPr>
                    </a:p>
                  </a:txBody>
                  <a:tcPr marL="68580" marR="68580" marT="0" marB="0"/>
                </a:tc>
                <a:tc>
                  <a:txBody>
                    <a:bodyPr/>
                    <a:lstStyle/>
                    <a:p>
                      <a:pPr algn="ctr">
                        <a:spcAft>
                          <a:spcPts val="0"/>
                        </a:spcAft>
                      </a:pPr>
                      <a:r>
                        <a:rPr lang="ru-RU" sz="1000">
                          <a:solidFill>
                            <a:srgbClr val="000000"/>
                          </a:solidFill>
                          <a:latin typeface="Times New Roman"/>
                          <a:ea typeface="Times New Roman"/>
                          <a:cs typeface="Times New Roman"/>
                        </a:rPr>
                        <a:t>2 806,0</a:t>
                      </a:r>
                      <a:endParaRPr lang="ru-RU" sz="1200">
                        <a:latin typeface="Times New Roman"/>
                        <a:ea typeface="Times New Roman"/>
                        <a:cs typeface="Times New Roman"/>
                      </a:endParaRPr>
                    </a:p>
                  </a:txBody>
                  <a:tcPr marL="68580" marR="68580" marT="0" marB="0" anchor="ctr"/>
                </a:tc>
                <a:tc>
                  <a:txBody>
                    <a:bodyPr/>
                    <a:lstStyle/>
                    <a:p>
                      <a:pPr algn="ctr">
                        <a:spcAft>
                          <a:spcPts val="0"/>
                        </a:spcAft>
                      </a:pPr>
                      <a:r>
                        <a:rPr lang="ru-RU" sz="1000" dirty="0">
                          <a:solidFill>
                            <a:srgbClr val="000000"/>
                          </a:solidFill>
                          <a:latin typeface="Times New Roman"/>
                          <a:ea typeface="Times New Roman"/>
                          <a:cs typeface="Times New Roman"/>
                        </a:rPr>
                        <a:t>2 335,8</a:t>
                      </a:r>
                      <a:endParaRPr lang="ru-RU" sz="1200" dirty="0">
                        <a:latin typeface="Times New Roman"/>
                        <a:ea typeface="Times New Roman"/>
                        <a:cs typeface="Times New Roman"/>
                      </a:endParaRPr>
                    </a:p>
                  </a:txBody>
                  <a:tcPr marL="68580" marR="68580" marT="0" marB="0" anchor="ctr"/>
                </a:tc>
              </a:tr>
              <a:tr h="209126">
                <a:tc>
                  <a:txBody>
                    <a:bodyPr/>
                    <a:lstStyle/>
                    <a:p>
                      <a:pPr algn="ctr">
                        <a:spcAft>
                          <a:spcPts val="0"/>
                        </a:spcAft>
                      </a:pPr>
                      <a:r>
                        <a:rPr lang="ru-RU" sz="1000">
                          <a:solidFill>
                            <a:srgbClr val="000000"/>
                          </a:solidFill>
                          <a:latin typeface="Times New Roman"/>
                          <a:ea typeface="Times New Roman"/>
                          <a:cs typeface="Times New Roman"/>
                        </a:rPr>
                        <a:t>Обслуживание  уличного освещения</a:t>
                      </a:r>
                      <a:endParaRPr lang="ru-RU" sz="1200">
                        <a:latin typeface="Times New Roman"/>
                        <a:ea typeface="Times New Roman"/>
                        <a:cs typeface="Times New Roman"/>
                      </a:endParaRPr>
                    </a:p>
                  </a:txBody>
                  <a:tcPr marL="68580" marR="68580" marT="0" marB="0"/>
                </a:tc>
                <a:tc>
                  <a:txBody>
                    <a:bodyPr/>
                    <a:lstStyle/>
                    <a:p>
                      <a:pPr algn="ctr">
                        <a:spcAft>
                          <a:spcPts val="0"/>
                        </a:spcAft>
                      </a:pPr>
                      <a:r>
                        <a:rPr lang="ru-RU" sz="1000">
                          <a:solidFill>
                            <a:srgbClr val="000000"/>
                          </a:solidFill>
                          <a:latin typeface="Times New Roman"/>
                          <a:ea typeface="Times New Roman"/>
                          <a:cs typeface="Times New Roman"/>
                        </a:rPr>
                        <a:t>1 323,7</a:t>
                      </a:r>
                      <a:endParaRPr lang="ru-RU" sz="1200">
                        <a:latin typeface="Times New Roman"/>
                        <a:ea typeface="Times New Roman"/>
                        <a:cs typeface="Times New Roman"/>
                      </a:endParaRPr>
                    </a:p>
                  </a:txBody>
                  <a:tcPr marL="68580" marR="68580" marT="0" marB="0" anchor="ctr"/>
                </a:tc>
                <a:tc>
                  <a:txBody>
                    <a:bodyPr/>
                    <a:lstStyle/>
                    <a:p>
                      <a:pPr algn="ctr">
                        <a:spcAft>
                          <a:spcPts val="0"/>
                        </a:spcAft>
                      </a:pPr>
                      <a:r>
                        <a:rPr lang="ru-RU" sz="1000" dirty="0">
                          <a:solidFill>
                            <a:srgbClr val="000000"/>
                          </a:solidFill>
                          <a:latin typeface="Times New Roman"/>
                          <a:ea typeface="Times New Roman"/>
                          <a:cs typeface="Times New Roman"/>
                        </a:rPr>
                        <a:t>1 050,7</a:t>
                      </a:r>
                      <a:endParaRPr lang="ru-RU" sz="1200" dirty="0">
                        <a:latin typeface="Times New Roman"/>
                        <a:ea typeface="Times New Roman"/>
                        <a:cs typeface="Times New Roman"/>
                      </a:endParaRPr>
                    </a:p>
                  </a:txBody>
                  <a:tcPr marL="68580" marR="68580" marT="0" marB="0" anchor="ctr"/>
                </a:tc>
              </a:tr>
              <a:tr h="226760">
                <a:tc>
                  <a:txBody>
                    <a:bodyPr/>
                    <a:lstStyle/>
                    <a:p>
                      <a:pPr algn="ctr">
                        <a:spcAft>
                          <a:spcPts val="0"/>
                        </a:spcAft>
                      </a:pPr>
                      <a:r>
                        <a:rPr lang="ru-RU" sz="1000" dirty="0">
                          <a:solidFill>
                            <a:srgbClr val="000000"/>
                          </a:solidFill>
                          <a:latin typeface="Times New Roman"/>
                          <a:ea typeface="Times New Roman"/>
                          <a:cs typeface="Times New Roman"/>
                        </a:rPr>
                        <a:t>Озеленение </a:t>
                      </a:r>
                      <a:endParaRPr lang="ru-RU" sz="1200" dirty="0">
                        <a:latin typeface="Times New Roman"/>
                        <a:ea typeface="Times New Roman"/>
                        <a:cs typeface="Times New Roman"/>
                      </a:endParaRPr>
                    </a:p>
                  </a:txBody>
                  <a:tcPr marL="68580" marR="68580" marT="0" marB="0"/>
                </a:tc>
                <a:tc>
                  <a:txBody>
                    <a:bodyPr/>
                    <a:lstStyle/>
                    <a:p>
                      <a:pPr algn="ctr">
                        <a:spcAft>
                          <a:spcPts val="0"/>
                        </a:spcAft>
                      </a:pPr>
                      <a:r>
                        <a:rPr lang="ru-RU" sz="1000">
                          <a:solidFill>
                            <a:srgbClr val="000000"/>
                          </a:solidFill>
                          <a:latin typeface="Times New Roman"/>
                          <a:ea typeface="Times New Roman"/>
                          <a:cs typeface="Times New Roman"/>
                        </a:rPr>
                        <a:t>498,0</a:t>
                      </a:r>
                      <a:endParaRPr lang="ru-RU" sz="1200">
                        <a:latin typeface="Times New Roman"/>
                        <a:ea typeface="Times New Roman"/>
                        <a:cs typeface="Times New Roman"/>
                      </a:endParaRPr>
                    </a:p>
                  </a:txBody>
                  <a:tcPr marL="68580" marR="68580" marT="0" marB="0" anchor="ctr"/>
                </a:tc>
                <a:tc>
                  <a:txBody>
                    <a:bodyPr/>
                    <a:lstStyle/>
                    <a:p>
                      <a:pPr algn="ctr">
                        <a:spcAft>
                          <a:spcPts val="0"/>
                        </a:spcAft>
                      </a:pPr>
                      <a:r>
                        <a:rPr lang="ru-RU" sz="1000" dirty="0">
                          <a:solidFill>
                            <a:srgbClr val="000000"/>
                          </a:solidFill>
                          <a:latin typeface="Times New Roman"/>
                          <a:ea typeface="Times New Roman"/>
                          <a:cs typeface="Times New Roman"/>
                        </a:rPr>
                        <a:t>498,0</a:t>
                      </a:r>
                      <a:endParaRPr lang="ru-RU" sz="1200" dirty="0">
                        <a:latin typeface="Times New Roman"/>
                        <a:ea typeface="Times New Roman"/>
                        <a:cs typeface="Times New Roman"/>
                      </a:endParaRPr>
                    </a:p>
                  </a:txBody>
                  <a:tcPr marL="68580" marR="68580" marT="0" marB="0" anchor="ctr"/>
                </a:tc>
              </a:tr>
              <a:tr h="332383">
                <a:tc>
                  <a:txBody>
                    <a:bodyPr/>
                    <a:lstStyle/>
                    <a:p>
                      <a:pPr algn="ctr">
                        <a:spcAft>
                          <a:spcPts val="0"/>
                        </a:spcAft>
                      </a:pPr>
                      <a:r>
                        <a:rPr lang="ru-RU" sz="1000" dirty="0">
                          <a:solidFill>
                            <a:srgbClr val="000000"/>
                          </a:solidFill>
                          <a:latin typeface="Times New Roman"/>
                          <a:ea typeface="Times New Roman"/>
                          <a:cs typeface="Times New Roman"/>
                        </a:rPr>
                        <a:t>Содержание мест захоронения (благоустройство гражданских кладбищ, обслуживание гражданских кладбищ)</a:t>
                      </a:r>
                      <a:endParaRPr lang="ru-RU" sz="1200" dirty="0">
                        <a:latin typeface="Times New Roman"/>
                        <a:ea typeface="Times New Roman"/>
                        <a:cs typeface="Times New Roman"/>
                      </a:endParaRPr>
                    </a:p>
                  </a:txBody>
                  <a:tcPr marL="68580" marR="68580" marT="0" marB="0"/>
                </a:tc>
                <a:tc>
                  <a:txBody>
                    <a:bodyPr/>
                    <a:lstStyle/>
                    <a:p>
                      <a:pPr algn="ctr">
                        <a:spcAft>
                          <a:spcPts val="0"/>
                        </a:spcAft>
                      </a:pPr>
                      <a:r>
                        <a:rPr lang="ru-RU" sz="1000">
                          <a:solidFill>
                            <a:srgbClr val="000000"/>
                          </a:solidFill>
                          <a:latin typeface="Times New Roman"/>
                          <a:ea typeface="Times New Roman"/>
                          <a:cs typeface="Times New Roman"/>
                        </a:rPr>
                        <a:t>200,8</a:t>
                      </a:r>
                      <a:endParaRPr lang="ru-RU" sz="1200">
                        <a:latin typeface="Times New Roman"/>
                        <a:ea typeface="Times New Roman"/>
                        <a:cs typeface="Times New Roman"/>
                      </a:endParaRPr>
                    </a:p>
                  </a:txBody>
                  <a:tcPr marL="68580" marR="68580" marT="0" marB="0" anchor="ctr"/>
                </a:tc>
                <a:tc>
                  <a:txBody>
                    <a:bodyPr/>
                    <a:lstStyle/>
                    <a:p>
                      <a:pPr algn="ctr">
                        <a:spcAft>
                          <a:spcPts val="0"/>
                        </a:spcAft>
                      </a:pPr>
                      <a:r>
                        <a:rPr lang="ru-RU" sz="1000" dirty="0">
                          <a:solidFill>
                            <a:srgbClr val="000000"/>
                          </a:solidFill>
                          <a:latin typeface="Times New Roman"/>
                          <a:ea typeface="Times New Roman"/>
                          <a:cs typeface="Times New Roman"/>
                        </a:rPr>
                        <a:t>200,8</a:t>
                      </a:r>
                      <a:endParaRPr lang="ru-RU" sz="1200" dirty="0">
                        <a:latin typeface="Times New Roman"/>
                        <a:ea typeface="Times New Roman"/>
                        <a:cs typeface="Times New Roman"/>
                      </a:endParaRPr>
                    </a:p>
                  </a:txBody>
                  <a:tcPr marL="68580" marR="68580" marT="0" marB="0" anchor="ctr"/>
                </a:tc>
              </a:tr>
              <a:tr h="261148">
                <a:tc>
                  <a:txBody>
                    <a:bodyPr/>
                    <a:lstStyle/>
                    <a:p>
                      <a:pPr algn="ctr">
                        <a:spcAft>
                          <a:spcPts val="0"/>
                        </a:spcAft>
                      </a:pPr>
                      <a:r>
                        <a:rPr lang="ru-RU" sz="1000">
                          <a:solidFill>
                            <a:srgbClr val="000000"/>
                          </a:solidFill>
                          <a:latin typeface="Times New Roman"/>
                          <a:ea typeface="Times New Roman"/>
                          <a:cs typeface="Times New Roman"/>
                        </a:rPr>
                        <a:t>Сбор и вывоз мусора с кладбищ</a:t>
                      </a:r>
                      <a:endParaRPr lang="ru-RU" sz="1200">
                        <a:latin typeface="Times New Roman"/>
                        <a:ea typeface="Times New Roman"/>
                        <a:cs typeface="Times New Roman"/>
                      </a:endParaRPr>
                    </a:p>
                  </a:txBody>
                  <a:tcPr marL="68580" marR="68580" marT="0" marB="0"/>
                </a:tc>
                <a:tc>
                  <a:txBody>
                    <a:bodyPr/>
                    <a:lstStyle/>
                    <a:p>
                      <a:pPr algn="ctr">
                        <a:spcAft>
                          <a:spcPts val="0"/>
                        </a:spcAft>
                      </a:pPr>
                      <a:r>
                        <a:rPr lang="ru-RU" sz="1000">
                          <a:solidFill>
                            <a:srgbClr val="000000"/>
                          </a:solidFill>
                          <a:latin typeface="Times New Roman"/>
                          <a:ea typeface="Times New Roman"/>
                          <a:cs typeface="Times New Roman"/>
                        </a:rPr>
                        <a:t>421,7</a:t>
                      </a:r>
                      <a:endParaRPr lang="ru-RU" sz="1200">
                        <a:latin typeface="Times New Roman"/>
                        <a:ea typeface="Times New Roman"/>
                        <a:cs typeface="Times New Roman"/>
                      </a:endParaRPr>
                    </a:p>
                  </a:txBody>
                  <a:tcPr marL="68580" marR="68580" marT="0" marB="0" anchor="ctr"/>
                </a:tc>
                <a:tc>
                  <a:txBody>
                    <a:bodyPr/>
                    <a:lstStyle/>
                    <a:p>
                      <a:pPr algn="ctr">
                        <a:spcAft>
                          <a:spcPts val="0"/>
                        </a:spcAft>
                      </a:pPr>
                      <a:r>
                        <a:rPr lang="ru-RU" sz="1000" dirty="0">
                          <a:solidFill>
                            <a:srgbClr val="000000"/>
                          </a:solidFill>
                          <a:latin typeface="Times New Roman"/>
                          <a:ea typeface="Times New Roman"/>
                          <a:cs typeface="Times New Roman"/>
                        </a:rPr>
                        <a:t>343,5</a:t>
                      </a:r>
                      <a:endParaRPr lang="ru-RU" sz="1200" dirty="0">
                        <a:latin typeface="Times New Roman"/>
                        <a:ea typeface="Times New Roman"/>
                        <a:cs typeface="Times New Roman"/>
                      </a:endParaRPr>
                    </a:p>
                  </a:txBody>
                  <a:tcPr marL="68580" marR="68580" marT="0" marB="0" anchor="ctr"/>
                </a:tc>
              </a:tr>
              <a:tr h="363679">
                <a:tc>
                  <a:txBody>
                    <a:bodyPr/>
                    <a:lstStyle/>
                    <a:p>
                      <a:pPr algn="ctr">
                        <a:spcAft>
                          <a:spcPts val="0"/>
                        </a:spcAft>
                      </a:pPr>
                      <a:r>
                        <a:rPr lang="ru-RU" sz="1000" dirty="0">
                          <a:solidFill>
                            <a:srgbClr val="000000"/>
                          </a:solidFill>
                          <a:latin typeface="Times New Roman"/>
                          <a:ea typeface="Times New Roman"/>
                          <a:cs typeface="Times New Roman"/>
                        </a:rPr>
                        <a:t>Оборудование спортивной площадки (хоккейная) г.п. Мга, ул. Железнодорожная д.71</a:t>
                      </a:r>
                      <a:endParaRPr lang="ru-RU" sz="1200" dirty="0">
                        <a:latin typeface="Times New Roman"/>
                        <a:ea typeface="Times New Roman"/>
                        <a:cs typeface="Times New Roman"/>
                      </a:endParaRPr>
                    </a:p>
                  </a:txBody>
                  <a:tcPr marL="68580" marR="68580" marT="0" marB="0"/>
                </a:tc>
                <a:tc>
                  <a:txBody>
                    <a:bodyPr/>
                    <a:lstStyle/>
                    <a:p>
                      <a:pPr algn="ctr">
                        <a:spcAft>
                          <a:spcPts val="0"/>
                        </a:spcAft>
                      </a:pPr>
                      <a:r>
                        <a:rPr lang="ru-RU" sz="1000">
                          <a:solidFill>
                            <a:srgbClr val="000000"/>
                          </a:solidFill>
                          <a:latin typeface="Times New Roman"/>
                          <a:ea typeface="Times New Roman"/>
                          <a:cs typeface="Times New Roman"/>
                        </a:rPr>
                        <a:t>1 000,0</a:t>
                      </a:r>
                      <a:endParaRPr lang="ru-RU" sz="1200">
                        <a:latin typeface="Times New Roman"/>
                        <a:ea typeface="Times New Roman"/>
                        <a:cs typeface="Times New Roman"/>
                      </a:endParaRPr>
                    </a:p>
                  </a:txBody>
                  <a:tcPr marL="68580" marR="68580" marT="0" marB="0" anchor="ctr"/>
                </a:tc>
                <a:tc>
                  <a:txBody>
                    <a:bodyPr/>
                    <a:lstStyle/>
                    <a:p>
                      <a:pPr algn="ctr">
                        <a:spcAft>
                          <a:spcPts val="0"/>
                        </a:spcAft>
                      </a:pPr>
                      <a:r>
                        <a:rPr lang="ru-RU" sz="1000" dirty="0">
                          <a:solidFill>
                            <a:srgbClr val="000000"/>
                          </a:solidFill>
                          <a:latin typeface="Times New Roman"/>
                          <a:ea typeface="Times New Roman"/>
                          <a:cs typeface="Times New Roman"/>
                        </a:rPr>
                        <a:t>1 000,0</a:t>
                      </a:r>
                      <a:endParaRPr lang="ru-RU" sz="1200" dirty="0">
                        <a:latin typeface="Times New Roman"/>
                        <a:ea typeface="Times New Roman"/>
                        <a:cs typeface="Times New Roman"/>
                      </a:endParaRPr>
                    </a:p>
                  </a:txBody>
                  <a:tcPr marL="68580" marR="68580" marT="0" marB="0" anchor="ctr"/>
                </a:tc>
              </a:tr>
              <a:tr h="307881">
                <a:tc>
                  <a:txBody>
                    <a:bodyPr/>
                    <a:lstStyle/>
                    <a:p>
                      <a:pPr algn="ctr">
                        <a:spcAft>
                          <a:spcPts val="0"/>
                        </a:spcAft>
                      </a:pPr>
                      <a:r>
                        <a:rPr lang="ru-RU" sz="1000" dirty="0">
                          <a:solidFill>
                            <a:srgbClr val="000000"/>
                          </a:solidFill>
                          <a:latin typeface="Times New Roman"/>
                          <a:ea typeface="Times New Roman"/>
                          <a:cs typeface="Times New Roman"/>
                        </a:rPr>
                        <a:t>Ремонт дворовой территории многоквартирного дома №4 по ул. Майора Жаринова в г.п. Мга</a:t>
                      </a:r>
                      <a:endParaRPr lang="ru-RU" sz="1200" dirty="0">
                        <a:latin typeface="Times New Roman"/>
                        <a:ea typeface="Times New Roman"/>
                        <a:cs typeface="Times New Roman"/>
                      </a:endParaRPr>
                    </a:p>
                  </a:txBody>
                  <a:tcPr marL="68580" marR="68580" marT="0" marB="0"/>
                </a:tc>
                <a:tc>
                  <a:txBody>
                    <a:bodyPr/>
                    <a:lstStyle/>
                    <a:p>
                      <a:pPr algn="ctr">
                        <a:spcAft>
                          <a:spcPts val="0"/>
                        </a:spcAft>
                      </a:pPr>
                      <a:r>
                        <a:rPr lang="ru-RU" sz="1000">
                          <a:solidFill>
                            <a:srgbClr val="000000"/>
                          </a:solidFill>
                          <a:latin typeface="Times New Roman"/>
                          <a:ea typeface="Times New Roman"/>
                          <a:cs typeface="Times New Roman"/>
                        </a:rPr>
                        <a:t>1 056,4</a:t>
                      </a:r>
                      <a:endParaRPr lang="ru-RU" sz="1200">
                        <a:latin typeface="Times New Roman"/>
                        <a:ea typeface="Times New Roman"/>
                        <a:cs typeface="Times New Roman"/>
                      </a:endParaRPr>
                    </a:p>
                  </a:txBody>
                  <a:tcPr marL="68580" marR="68580" marT="0" marB="0" anchor="ctr"/>
                </a:tc>
                <a:tc>
                  <a:txBody>
                    <a:bodyPr/>
                    <a:lstStyle/>
                    <a:p>
                      <a:pPr algn="ctr">
                        <a:spcAft>
                          <a:spcPts val="0"/>
                        </a:spcAft>
                      </a:pPr>
                      <a:r>
                        <a:rPr lang="ru-RU" sz="1000" dirty="0">
                          <a:solidFill>
                            <a:srgbClr val="000000"/>
                          </a:solidFill>
                          <a:latin typeface="Times New Roman"/>
                          <a:ea typeface="Times New Roman"/>
                          <a:cs typeface="Times New Roman"/>
                        </a:rPr>
                        <a:t>1 056,4</a:t>
                      </a:r>
                      <a:endParaRPr lang="ru-RU" sz="1200" dirty="0">
                        <a:latin typeface="Times New Roman"/>
                        <a:ea typeface="Times New Roman"/>
                        <a:cs typeface="Times New Roman"/>
                      </a:endParaRPr>
                    </a:p>
                  </a:txBody>
                  <a:tcPr marL="68580" marR="68580" marT="0" marB="0" anchor="ctr"/>
                </a:tc>
              </a:tr>
              <a:tr h="307881">
                <a:tc>
                  <a:txBody>
                    <a:bodyPr/>
                    <a:lstStyle/>
                    <a:p>
                      <a:pPr algn="ctr">
                        <a:spcAft>
                          <a:spcPts val="0"/>
                        </a:spcAft>
                      </a:pPr>
                      <a:r>
                        <a:rPr lang="ru-RU" sz="1000">
                          <a:solidFill>
                            <a:srgbClr val="000000"/>
                          </a:solidFill>
                          <a:latin typeface="Times New Roman"/>
                          <a:ea typeface="Times New Roman"/>
                          <a:cs typeface="Times New Roman"/>
                        </a:rPr>
                        <a:t>Ремонт дворовой территории многоквартирного дома ул.</a:t>
                      </a:r>
                      <a:br>
                        <a:rPr lang="ru-RU" sz="1000">
                          <a:solidFill>
                            <a:srgbClr val="000000"/>
                          </a:solidFill>
                          <a:latin typeface="Times New Roman"/>
                          <a:ea typeface="Times New Roman"/>
                          <a:cs typeface="Times New Roman"/>
                        </a:rPr>
                      </a:br>
                      <a:r>
                        <a:rPr lang="ru-RU" sz="1000">
                          <a:solidFill>
                            <a:srgbClr val="000000"/>
                          </a:solidFill>
                          <a:latin typeface="Times New Roman"/>
                          <a:ea typeface="Times New Roman"/>
                          <a:cs typeface="Times New Roman"/>
                        </a:rPr>
                        <a:t>Новоселов д.31 в п.Старая Малукса</a:t>
                      </a:r>
                      <a:endParaRPr lang="ru-RU" sz="1200">
                        <a:latin typeface="Times New Roman"/>
                        <a:ea typeface="Times New Roman"/>
                        <a:cs typeface="Times New Roman"/>
                      </a:endParaRPr>
                    </a:p>
                  </a:txBody>
                  <a:tcPr marL="68580" marR="68580" marT="0" marB="0"/>
                </a:tc>
                <a:tc>
                  <a:txBody>
                    <a:bodyPr/>
                    <a:lstStyle/>
                    <a:p>
                      <a:pPr algn="ctr">
                        <a:spcAft>
                          <a:spcPts val="0"/>
                        </a:spcAft>
                      </a:pPr>
                      <a:r>
                        <a:rPr lang="ru-RU" sz="1000">
                          <a:solidFill>
                            <a:srgbClr val="000000"/>
                          </a:solidFill>
                          <a:latin typeface="Times New Roman"/>
                          <a:ea typeface="Times New Roman"/>
                          <a:cs typeface="Times New Roman"/>
                        </a:rPr>
                        <a:t>847,4</a:t>
                      </a:r>
                      <a:endParaRPr lang="ru-RU" sz="1200">
                        <a:latin typeface="Times New Roman"/>
                        <a:ea typeface="Times New Roman"/>
                        <a:cs typeface="Times New Roman"/>
                      </a:endParaRPr>
                    </a:p>
                  </a:txBody>
                  <a:tcPr marL="68580" marR="68580" marT="0" marB="0" anchor="ctr"/>
                </a:tc>
                <a:tc>
                  <a:txBody>
                    <a:bodyPr/>
                    <a:lstStyle/>
                    <a:p>
                      <a:pPr algn="ctr">
                        <a:spcAft>
                          <a:spcPts val="0"/>
                        </a:spcAft>
                      </a:pPr>
                      <a:r>
                        <a:rPr lang="ru-RU" sz="1000" dirty="0">
                          <a:solidFill>
                            <a:srgbClr val="000000"/>
                          </a:solidFill>
                          <a:latin typeface="Times New Roman"/>
                          <a:ea typeface="Times New Roman"/>
                          <a:cs typeface="Times New Roman"/>
                        </a:rPr>
                        <a:t>847,4</a:t>
                      </a:r>
                      <a:endParaRPr lang="ru-RU" sz="1200" dirty="0">
                        <a:latin typeface="Times New Roman"/>
                        <a:ea typeface="Times New Roman"/>
                        <a:cs typeface="Times New Roman"/>
                      </a:endParaRPr>
                    </a:p>
                  </a:txBody>
                  <a:tcPr marL="68580" marR="68580" marT="0" marB="0" anchor="ctr"/>
                </a:tc>
              </a:tr>
              <a:tr h="257068">
                <a:tc>
                  <a:txBody>
                    <a:bodyPr/>
                    <a:lstStyle/>
                    <a:p>
                      <a:pPr algn="ctr">
                        <a:spcAft>
                          <a:spcPts val="0"/>
                        </a:spcAft>
                      </a:pPr>
                      <a:r>
                        <a:rPr lang="ru-RU" sz="1000">
                          <a:solidFill>
                            <a:srgbClr val="000000"/>
                          </a:solidFill>
                          <a:latin typeface="Times New Roman"/>
                          <a:ea typeface="Times New Roman"/>
                          <a:cs typeface="Times New Roman"/>
                        </a:rPr>
                        <a:t> Благоустройство территории у памятника Воину-Освободителю</a:t>
                      </a:r>
                      <a:endParaRPr lang="ru-RU" sz="1200">
                        <a:latin typeface="Times New Roman"/>
                        <a:ea typeface="Times New Roman"/>
                        <a:cs typeface="Times New Roman"/>
                      </a:endParaRPr>
                    </a:p>
                  </a:txBody>
                  <a:tcPr marL="68580" marR="68580" marT="0" marB="0"/>
                </a:tc>
                <a:tc>
                  <a:txBody>
                    <a:bodyPr/>
                    <a:lstStyle/>
                    <a:p>
                      <a:pPr algn="ctr">
                        <a:spcAft>
                          <a:spcPts val="0"/>
                        </a:spcAft>
                      </a:pPr>
                      <a:r>
                        <a:rPr lang="ru-RU" sz="1000">
                          <a:latin typeface="Times New Roman"/>
                          <a:ea typeface="Times New Roman"/>
                          <a:cs typeface="Times New Roman"/>
                        </a:rPr>
                        <a:t>1 684,21</a:t>
                      </a:r>
                      <a:endParaRPr lang="ru-RU" sz="1200">
                        <a:latin typeface="Times New Roman"/>
                        <a:ea typeface="Times New Roman"/>
                        <a:cs typeface="Times New Roman"/>
                      </a:endParaRPr>
                    </a:p>
                  </a:txBody>
                  <a:tcPr marL="68580" marR="68580" marT="0" marB="0" anchor="ctr"/>
                </a:tc>
                <a:tc>
                  <a:txBody>
                    <a:bodyPr/>
                    <a:lstStyle/>
                    <a:p>
                      <a:pPr algn="ctr">
                        <a:spcAft>
                          <a:spcPts val="0"/>
                        </a:spcAft>
                      </a:pPr>
                      <a:r>
                        <a:rPr lang="ru-RU" sz="1000" dirty="0">
                          <a:latin typeface="Times New Roman"/>
                          <a:ea typeface="Times New Roman"/>
                          <a:cs typeface="Times New Roman"/>
                        </a:rPr>
                        <a:t>1 684,21</a:t>
                      </a:r>
                      <a:endParaRPr lang="ru-RU" sz="1200" dirty="0">
                        <a:latin typeface="Times New Roman"/>
                        <a:ea typeface="Times New Roman"/>
                        <a:cs typeface="Times New Roman"/>
                      </a:endParaRPr>
                    </a:p>
                  </a:txBody>
                  <a:tcPr marL="68580" marR="68580" marT="0" marB="0" anchor="ctr"/>
                </a:tc>
              </a:tr>
              <a:tr h="186184">
                <a:tc>
                  <a:txBody>
                    <a:bodyPr/>
                    <a:lstStyle/>
                    <a:p>
                      <a:pPr algn="ctr">
                        <a:spcAft>
                          <a:spcPts val="0"/>
                        </a:spcAft>
                      </a:pPr>
                      <a:r>
                        <a:rPr lang="ru-RU" sz="1000" dirty="0">
                          <a:solidFill>
                            <a:srgbClr val="000000"/>
                          </a:solidFill>
                          <a:latin typeface="Times New Roman"/>
                          <a:ea typeface="Times New Roman"/>
                          <a:cs typeface="Times New Roman"/>
                        </a:rPr>
                        <a:t>Борьба с борщевиком </a:t>
                      </a:r>
                      <a:r>
                        <a:rPr lang="ru-RU" sz="1000" dirty="0" smtClean="0">
                          <a:solidFill>
                            <a:srgbClr val="000000"/>
                          </a:solidFill>
                          <a:latin typeface="Times New Roman"/>
                          <a:ea typeface="Times New Roman"/>
                          <a:cs typeface="Times New Roman"/>
                        </a:rPr>
                        <a:t>Сосновского</a:t>
                      </a:r>
                      <a:endParaRPr lang="ru-RU" sz="1200" dirty="0">
                        <a:latin typeface="Times New Roman"/>
                        <a:ea typeface="Times New Roman"/>
                        <a:cs typeface="Times New Roman"/>
                      </a:endParaRPr>
                    </a:p>
                  </a:txBody>
                  <a:tcPr marL="68580" marR="68580" marT="0" marB="0"/>
                </a:tc>
                <a:tc>
                  <a:txBody>
                    <a:bodyPr/>
                    <a:lstStyle/>
                    <a:p>
                      <a:pPr algn="ctr">
                        <a:spcAft>
                          <a:spcPts val="0"/>
                        </a:spcAft>
                      </a:pPr>
                      <a:r>
                        <a:rPr lang="ru-RU" sz="1000">
                          <a:latin typeface="Times New Roman"/>
                          <a:ea typeface="Times New Roman"/>
                          <a:cs typeface="Times New Roman"/>
                        </a:rPr>
                        <a:t>189,77</a:t>
                      </a:r>
                      <a:endParaRPr lang="ru-RU" sz="1200">
                        <a:latin typeface="Times New Roman"/>
                        <a:ea typeface="Times New Roman"/>
                        <a:cs typeface="Times New Roman"/>
                      </a:endParaRPr>
                    </a:p>
                  </a:txBody>
                  <a:tcPr marL="68580" marR="68580" marT="0" marB="0" anchor="ctr"/>
                </a:tc>
                <a:tc>
                  <a:txBody>
                    <a:bodyPr/>
                    <a:lstStyle/>
                    <a:p>
                      <a:pPr algn="ctr">
                        <a:spcAft>
                          <a:spcPts val="0"/>
                        </a:spcAft>
                      </a:pPr>
                      <a:r>
                        <a:rPr lang="ru-RU" sz="1000" dirty="0">
                          <a:latin typeface="Times New Roman"/>
                          <a:ea typeface="Times New Roman"/>
                          <a:cs typeface="Times New Roman"/>
                        </a:rPr>
                        <a:t>169,77</a:t>
                      </a:r>
                      <a:endParaRPr lang="ru-RU" sz="1200" dirty="0">
                        <a:latin typeface="Times New Roman"/>
                        <a:ea typeface="Times New Roman"/>
                        <a:cs typeface="Times New Roman"/>
                      </a:endParaRPr>
                    </a:p>
                  </a:txBody>
                  <a:tcPr marL="68580" marR="68580" marT="0" marB="0" anchor="ctr"/>
                </a:tc>
              </a:tr>
              <a:tr h="186184">
                <a:tc>
                  <a:txBody>
                    <a:bodyPr/>
                    <a:lstStyle/>
                    <a:p>
                      <a:pPr algn="ctr">
                        <a:spcAft>
                          <a:spcPts val="0"/>
                        </a:spcAft>
                      </a:pPr>
                      <a:r>
                        <a:rPr lang="ru-RU" sz="1000" dirty="0" err="1">
                          <a:solidFill>
                            <a:srgbClr val="000000"/>
                          </a:solidFill>
                          <a:latin typeface="Times New Roman"/>
                          <a:ea typeface="Times New Roman"/>
                          <a:cs typeface="Times New Roman"/>
                        </a:rPr>
                        <a:t>Обсл</a:t>
                      </a:r>
                      <a:r>
                        <a:rPr lang="ru-RU" sz="1000" dirty="0">
                          <a:solidFill>
                            <a:srgbClr val="000000"/>
                          </a:solidFill>
                          <a:latin typeface="Times New Roman"/>
                          <a:ea typeface="Times New Roman"/>
                          <a:cs typeface="Times New Roman"/>
                        </a:rPr>
                        <a:t>. территории, дворники, покос травы</a:t>
                      </a:r>
                      <a:endParaRPr lang="ru-RU" sz="1200" dirty="0">
                        <a:latin typeface="Times New Roman"/>
                        <a:ea typeface="Times New Roman"/>
                        <a:cs typeface="Times New Roman"/>
                      </a:endParaRPr>
                    </a:p>
                  </a:txBody>
                  <a:tcPr marL="68580" marR="68580" marT="0" marB="0"/>
                </a:tc>
                <a:tc>
                  <a:txBody>
                    <a:bodyPr/>
                    <a:lstStyle/>
                    <a:p>
                      <a:pPr algn="ctr">
                        <a:spcAft>
                          <a:spcPts val="0"/>
                        </a:spcAft>
                      </a:pPr>
                      <a:r>
                        <a:rPr lang="ru-RU" sz="1000">
                          <a:latin typeface="Times New Roman"/>
                          <a:ea typeface="Times New Roman"/>
                          <a:cs typeface="Times New Roman"/>
                        </a:rPr>
                        <a:t>9 224,60</a:t>
                      </a:r>
                      <a:endParaRPr lang="ru-RU" sz="1200">
                        <a:latin typeface="Times New Roman"/>
                        <a:ea typeface="Times New Roman"/>
                        <a:cs typeface="Times New Roman"/>
                      </a:endParaRPr>
                    </a:p>
                  </a:txBody>
                  <a:tcPr marL="68580" marR="68580" marT="0" marB="0" anchor="ctr"/>
                </a:tc>
                <a:tc>
                  <a:txBody>
                    <a:bodyPr/>
                    <a:lstStyle/>
                    <a:p>
                      <a:pPr algn="ctr">
                        <a:spcAft>
                          <a:spcPts val="0"/>
                        </a:spcAft>
                      </a:pPr>
                      <a:r>
                        <a:rPr lang="ru-RU" sz="1000" dirty="0">
                          <a:latin typeface="Times New Roman"/>
                          <a:ea typeface="Times New Roman"/>
                          <a:cs typeface="Times New Roman"/>
                        </a:rPr>
                        <a:t>6 509,27</a:t>
                      </a:r>
                      <a:endParaRPr lang="ru-RU" sz="1200" dirty="0">
                        <a:latin typeface="Times New Roman"/>
                        <a:ea typeface="Times New Roman"/>
                        <a:cs typeface="Times New Roman"/>
                      </a:endParaRPr>
                    </a:p>
                  </a:txBody>
                  <a:tcPr marL="68580" marR="68580" marT="0" marB="0" anchor="ctr"/>
                </a:tc>
              </a:tr>
              <a:tr h="216024">
                <a:tc>
                  <a:txBody>
                    <a:bodyPr/>
                    <a:lstStyle/>
                    <a:p>
                      <a:pPr algn="ctr">
                        <a:spcAft>
                          <a:spcPts val="0"/>
                        </a:spcAft>
                      </a:pPr>
                      <a:r>
                        <a:rPr lang="ru-RU" sz="1000" dirty="0">
                          <a:solidFill>
                            <a:srgbClr val="000000"/>
                          </a:solidFill>
                          <a:latin typeface="Times New Roman"/>
                          <a:ea typeface="Times New Roman"/>
                          <a:cs typeface="Times New Roman"/>
                        </a:rPr>
                        <a:t>Содержание и ремонт детских и спортивных площадок</a:t>
                      </a:r>
                      <a:endParaRPr lang="ru-RU" sz="1200" dirty="0">
                        <a:latin typeface="Times New Roman"/>
                        <a:ea typeface="Times New Roman"/>
                        <a:cs typeface="Times New Roman"/>
                      </a:endParaRPr>
                    </a:p>
                  </a:txBody>
                  <a:tcPr marL="68580" marR="68580" marT="0" marB="0"/>
                </a:tc>
                <a:tc>
                  <a:txBody>
                    <a:bodyPr/>
                    <a:lstStyle/>
                    <a:p>
                      <a:pPr algn="ctr">
                        <a:spcAft>
                          <a:spcPts val="0"/>
                        </a:spcAft>
                      </a:pPr>
                      <a:r>
                        <a:rPr lang="ru-RU" sz="1000">
                          <a:latin typeface="Times New Roman"/>
                          <a:ea typeface="Times New Roman"/>
                          <a:cs typeface="Times New Roman"/>
                        </a:rPr>
                        <a:t>493,77</a:t>
                      </a:r>
                      <a:endParaRPr lang="ru-RU" sz="1200">
                        <a:latin typeface="Times New Roman"/>
                        <a:ea typeface="Times New Roman"/>
                        <a:cs typeface="Times New Roman"/>
                      </a:endParaRPr>
                    </a:p>
                  </a:txBody>
                  <a:tcPr marL="68580" marR="68580" marT="0" marB="0" anchor="ctr"/>
                </a:tc>
                <a:tc>
                  <a:txBody>
                    <a:bodyPr/>
                    <a:lstStyle/>
                    <a:p>
                      <a:pPr algn="ctr">
                        <a:spcAft>
                          <a:spcPts val="0"/>
                        </a:spcAft>
                      </a:pPr>
                      <a:r>
                        <a:rPr lang="ru-RU" sz="1000" dirty="0">
                          <a:latin typeface="Times New Roman"/>
                          <a:ea typeface="Times New Roman"/>
                          <a:cs typeface="Times New Roman"/>
                        </a:rPr>
                        <a:t>493,77</a:t>
                      </a:r>
                      <a:endParaRPr lang="ru-RU" sz="1200" dirty="0">
                        <a:latin typeface="Times New Roman"/>
                        <a:ea typeface="Times New Roman"/>
                        <a:cs typeface="Times New Roman"/>
                      </a:endParaRPr>
                    </a:p>
                  </a:txBody>
                  <a:tcPr marL="68580" marR="68580" marT="0" marB="0" anchor="ctr"/>
                </a:tc>
              </a:tr>
              <a:tr h="216024">
                <a:tc>
                  <a:txBody>
                    <a:bodyPr/>
                    <a:lstStyle/>
                    <a:p>
                      <a:pPr algn="ctr">
                        <a:spcAft>
                          <a:spcPts val="0"/>
                        </a:spcAft>
                      </a:pPr>
                      <a:r>
                        <a:rPr lang="ru-RU" sz="1000" dirty="0">
                          <a:solidFill>
                            <a:srgbClr val="000000"/>
                          </a:solidFill>
                          <a:latin typeface="Times New Roman"/>
                          <a:ea typeface="Times New Roman"/>
                          <a:cs typeface="Times New Roman"/>
                        </a:rPr>
                        <a:t>Вывоз </a:t>
                      </a:r>
                      <a:r>
                        <a:rPr lang="ru-RU" sz="1000" dirty="0" err="1">
                          <a:solidFill>
                            <a:srgbClr val="000000"/>
                          </a:solidFill>
                          <a:latin typeface="Times New Roman"/>
                          <a:ea typeface="Times New Roman"/>
                          <a:cs typeface="Times New Roman"/>
                        </a:rPr>
                        <a:t>крупногоборитных</a:t>
                      </a:r>
                      <a:r>
                        <a:rPr lang="ru-RU" sz="1000" dirty="0">
                          <a:solidFill>
                            <a:srgbClr val="000000"/>
                          </a:solidFill>
                          <a:latin typeface="Times New Roman"/>
                          <a:ea typeface="Times New Roman"/>
                          <a:cs typeface="Times New Roman"/>
                        </a:rPr>
                        <a:t> отходов (ветки, порубочные остатки, покрышки, отходы от капитального ремонта), ликвидация свалок          </a:t>
                      </a:r>
                      <a:endParaRPr lang="ru-RU" sz="1200" dirty="0">
                        <a:latin typeface="Times New Roman"/>
                        <a:ea typeface="Times New Roman"/>
                        <a:cs typeface="Times New Roman"/>
                      </a:endParaRPr>
                    </a:p>
                  </a:txBody>
                  <a:tcPr marL="68580" marR="68580" marT="0" marB="0"/>
                </a:tc>
                <a:tc>
                  <a:txBody>
                    <a:bodyPr/>
                    <a:lstStyle/>
                    <a:p>
                      <a:pPr algn="ctr">
                        <a:spcAft>
                          <a:spcPts val="0"/>
                        </a:spcAft>
                      </a:pPr>
                      <a:r>
                        <a:rPr lang="ru-RU" sz="1000">
                          <a:latin typeface="Times New Roman"/>
                          <a:ea typeface="Times New Roman"/>
                          <a:cs typeface="Times New Roman"/>
                        </a:rPr>
                        <a:t>378,65</a:t>
                      </a:r>
                      <a:endParaRPr lang="ru-RU" sz="1200">
                        <a:latin typeface="Times New Roman"/>
                        <a:ea typeface="Times New Roman"/>
                        <a:cs typeface="Times New Roman"/>
                      </a:endParaRPr>
                    </a:p>
                  </a:txBody>
                  <a:tcPr marL="68580" marR="68580" marT="0" marB="0" anchor="ctr"/>
                </a:tc>
                <a:tc>
                  <a:txBody>
                    <a:bodyPr/>
                    <a:lstStyle/>
                    <a:p>
                      <a:pPr algn="ctr">
                        <a:spcAft>
                          <a:spcPts val="0"/>
                        </a:spcAft>
                      </a:pPr>
                      <a:r>
                        <a:rPr lang="ru-RU" sz="1000" dirty="0">
                          <a:latin typeface="Times New Roman"/>
                          <a:ea typeface="Times New Roman"/>
                          <a:cs typeface="Times New Roman"/>
                        </a:rPr>
                        <a:t>378,65</a:t>
                      </a:r>
                      <a:endParaRPr lang="ru-RU" sz="1200" dirty="0">
                        <a:latin typeface="Times New Roman"/>
                        <a:ea typeface="Times New Roman"/>
                        <a:cs typeface="Times New Roman"/>
                      </a:endParaRPr>
                    </a:p>
                  </a:txBody>
                  <a:tcPr marL="68580" marR="68580" marT="0" marB="0" anchor="ctr"/>
                </a:tc>
              </a:tr>
              <a:tr h="216024">
                <a:tc>
                  <a:txBody>
                    <a:bodyPr/>
                    <a:lstStyle/>
                    <a:p>
                      <a:pPr algn="ctr">
                        <a:spcAft>
                          <a:spcPts val="0"/>
                        </a:spcAft>
                      </a:pPr>
                      <a:r>
                        <a:rPr lang="ru-RU" sz="1000" dirty="0" smtClean="0">
                          <a:solidFill>
                            <a:srgbClr val="000000"/>
                          </a:solidFill>
                          <a:latin typeface="Times New Roman"/>
                          <a:ea typeface="Times New Roman"/>
                          <a:cs typeface="Times New Roman"/>
                        </a:rPr>
                        <a:t>Субсидия на </a:t>
                      </a:r>
                      <a:r>
                        <a:rPr lang="ru-RU" sz="1000" dirty="0">
                          <a:solidFill>
                            <a:srgbClr val="000000"/>
                          </a:solidFill>
                          <a:latin typeface="Times New Roman"/>
                          <a:ea typeface="Times New Roman"/>
                          <a:cs typeface="Times New Roman"/>
                        </a:rPr>
                        <a:t>возмещение затрат при приобретении коммунальной спецтехники в лизинг</a:t>
                      </a:r>
                      <a:endParaRPr lang="ru-RU" sz="1200" dirty="0">
                        <a:latin typeface="Times New Roman"/>
                        <a:ea typeface="Times New Roman"/>
                        <a:cs typeface="Times New Roman"/>
                      </a:endParaRPr>
                    </a:p>
                  </a:txBody>
                  <a:tcPr marL="68580" marR="68580" marT="0" marB="0"/>
                </a:tc>
                <a:tc>
                  <a:txBody>
                    <a:bodyPr/>
                    <a:lstStyle/>
                    <a:p>
                      <a:pPr algn="ctr">
                        <a:spcAft>
                          <a:spcPts val="0"/>
                        </a:spcAft>
                      </a:pPr>
                      <a:r>
                        <a:rPr lang="ru-RU" sz="1000">
                          <a:latin typeface="Times New Roman"/>
                          <a:ea typeface="Times New Roman"/>
                          <a:cs typeface="Times New Roman"/>
                        </a:rPr>
                        <a:t>4 319,10</a:t>
                      </a:r>
                      <a:endParaRPr lang="ru-RU" sz="1200">
                        <a:latin typeface="Times New Roman"/>
                        <a:ea typeface="Times New Roman"/>
                        <a:cs typeface="Times New Roman"/>
                      </a:endParaRPr>
                    </a:p>
                  </a:txBody>
                  <a:tcPr marL="68580" marR="68580" marT="0" marB="0" anchor="ctr"/>
                </a:tc>
                <a:tc>
                  <a:txBody>
                    <a:bodyPr/>
                    <a:lstStyle/>
                    <a:p>
                      <a:pPr algn="ctr">
                        <a:spcAft>
                          <a:spcPts val="0"/>
                        </a:spcAft>
                      </a:pPr>
                      <a:r>
                        <a:rPr lang="ru-RU" sz="1000" dirty="0">
                          <a:latin typeface="Times New Roman"/>
                          <a:ea typeface="Times New Roman"/>
                          <a:cs typeface="Times New Roman"/>
                        </a:rPr>
                        <a:t>4 084,46</a:t>
                      </a:r>
                      <a:endParaRPr lang="ru-RU" sz="1200" dirty="0">
                        <a:latin typeface="Times New Roman"/>
                        <a:ea typeface="Times New Roman"/>
                        <a:cs typeface="Times New Roman"/>
                      </a:endParaRPr>
                    </a:p>
                  </a:txBody>
                  <a:tcPr marL="68580" marR="68580" marT="0" marB="0" anchor="ctr"/>
                </a:tc>
              </a:tr>
              <a:tr h="216024">
                <a:tc>
                  <a:txBody>
                    <a:bodyPr/>
                    <a:lstStyle/>
                    <a:p>
                      <a:pPr algn="ctr">
                        <a:spcAft>
                          <a:spcPts val="0"/>
                        </a:spcAft>
                      </a:pPr>
                      <a:r>
                        <a:rPr lang="ru-RU" sz="1000" dirty="0">
                          <a:solidFill>
                            <a:srgbClr val="000000"/>
                          </a:solidFill>
                          <a:latin typeface="Times New Roman"/>
                          <a:ea typeface="Times New Roman"/>
                          <a:cs typeface="Times New Roman"/>
                        </a:rPr>
                        <a:t>Благоустройство общественной территории около кинотеатра "Октябрь" и парка г.п.Мга 2 </a:t>
                      </a:r>
                      <a:r>
                        <a:rPr lang="ru-RU" sz="1000" dirty="0" err="1">
                          <a:solidFill>
                            <a:srgbClr val="000000"/>
                          </a:solidFill>
                          <a:latin typeface="Times New Roman"/>
                          <a:ea typeface="Times New Roman"/>
                          <a:cs typeface="Times New Roman"/>
                        </a:rPr>
                        <a:t>этам</a:t>
                      </a:r>
                      <a:endParaRPr lang="ru-RU" sz="1200" dirty="0">
                        <a:latin typeface="Times New Roman"/>
                        <a:ea typeface="Times New Roman"/>
                        <a:cs typeface="Times New Roman"/>
                      </a:endParaRPr>
                    </a:p>
                  </a:txBody>
                  <a:tcPr marL="68580" marR="68580" marT="0" marB="0"/>
                </a:tc>
                <a:tc>
                  <a:txBody>
                    <a:bodyPr/>
                    <a:lstStyle/>
                    <a:p>
                      <a:pPr algn="ctr">
                        <a:spcAft>
                          <a:spcPts val="0"/>
                        </a:spcAft>
                      </a:pPr>
                      <a:r>
                        <a:rPr lang="ru-RU" sz="1000">
                          <a:latin typeface="Times New Roman"/>
                          <a:ea typeface="Times New Roman"/>
                          <a:cs typeface="Times New Roman"/>
                        </a:rPr>
                        <a:t>11 500,00</a:t>
                      </a:r>
                      <a:endParaRPr lang="ru-RU" sz="1200">
                        <a:latin typeface="Times New Roman"/>
                        <a:ea typeface="Times New Roman"/>
                        <a:cs typeface="Times New Roman"/>
                      </a:endParaRPr>
                    </a:p>
                  </a:txBody>
                  <a:tcPr marL="68580" marR="68580" marT="0" marB="0" anchor="ctr"/>
                </a:tc>
                <a:tc>
                  <a:txBody>
                    <a:bodyPr/>
                    <a:lstStyle/>
                    <a:p>
                      <a:pPr algn="ctr">
                        <a:spcAft>
                          <a:spcPts val="0"/>
                        </a:spcAft>
                      </a:pPr>
                      <a:r>
                        <a:rPr lang="ru-RU" sz="1000" dirty="0">
                          <a:latin typeface="Times New Roman"/>
                          <a:ea typeface="Times New Roman"/>
                          <a:cs typeface="Times New Roman"/>
                        </a:rPr>
                        <a:t>11 500,00</a:t>
                      </a:r>
                      <a:endParaRPr lang="ru-RU" sz="1200" dirty="0">
                        <a:latin typeface="Times New Roman"/>
                        <a:ea typeface="Times New Roman"/>
                        <a:cs typeface="Times New Roman"/>
                      </a:endParaRPr>
                    </a:p>
                  </a:txBody>
                  <a:tcPr marL="68580" marR="68580" marT="0" marB="0" anchor="ctr"/>
                </a:tc>
              </a:tr>
              <a:tr h="216024">
                <a:tc>
                  <a:txBody>
                    <a:bodyPr/>
                    <a:lstStyle/>
                    <a:p>
                      <a:pPr algn="ctr">
                        <a:spcAft>
                          <a:spcPts val="0"/>
                        </a:spcAft>
                      </a:pPr>
                      <a:r>
                        <a:rPr lang="ru-RU" sz="1000" dirty="0">
                          <a:solidFill>
                            <a:srgbClr val="000000"/>
                          </a:solidFill>
                          <a:latin typeface="Times New Roman"/>
                          <a:ea typeface="Times New Roman"/>
                          <a:cs typeface="Times New Roman"/>
                        </a:rPr>
                        <a:t>Содержание контейнерных площадок</a:t>
                      </a:r>
                      <a:endParaRPr lang="ru-RU" sz="1200" dirty="0">
                        <a:latin typeface="Times New Roman"/>
                        <a:ea typeface="Times New Roman"/>
                        <a:cs typeface="Times New Roman"/>
                      </a:endParaRPr>
                    </a:p>
                  </a:txBody>
                  <a:tcPr marL="68580" marR="68580" marT="0" marB="0"/>
                </a:tc>
                <a:tc>
                  <a:txBody>
                    <a:bodyPr/>
                    <a:lstStyle/>
                    <a:p>
                      <a:pPr algn="ctr">
                        <a:spcAft>
                          <a:spcPts val="0"/>
                        </a:spcAft>
                      </a:pPr>
                      <a:r>
                        <a:rPr lang="ru-RU" sz="1000" dirty="0">
                          <a:latin typeface="Times New Roman"/>
                          <a:ea typeface="Times New Roman"/>
                          <a:cs typeface="Times New Roman"/>
                        </a:rPr>
                        <a:t>471,23</a:t>
                      </a:r>
                      <a:endParaRPr lang="ru-RU" sz="1200" dirty="0">
                        <a:latin typeface="Times New Roman"/>
                        <a:ea typeface="Times New Roman"/>
                        <a:cs typeface="Times New Roman"/>
                      </a:endParaRPr>
                    </a:p>
                  </a:txBody>
                  <a:tcPr marL="68580" marR="68580" marT="0" marB="0" anchor="ctr"/>
                </a:tc>
                <a:tc>
                  <a:txBody>
                    <a:bodyPr/>
                    <a:lstStyle/>
                    <a:p>
                      <a:pPr algn="ctr">
                        <a:spcAft>
                          <a:spcPts val="0"/>
                        </a:spcAft>
                      </a:pPr>
                      <a:r>
                        <a:rPr lang="ru-RU" sz="1000" dirty="0">
                          <a:latin typeface="Times New Roman"/>
                          <a:ea typeface="Times New Roman"/>
                          <a:cs typeface="Times New Roman"/>
                        </a:rPr>
                        <a:t>384,44</a:t>
                      </a:r>
                      <a:endParaRPr lang="ru-RU" sz="1200" dirty="0">
                        <a:latin typeface="Times New Roman"/>
                        <a:ea typeface="Times New Roman"/>
                        <a:cs typeface="Times New Roman"/>
                      </a:endParaRPr>
                    </a:p>
                  </a:txBody>
                  <a:tcPr marL="68580" marR="68580" marT="0" marB="0" anchor="ctr"/>
                </a:tc>
              </a:tr>
              <a:tr h="201820">
                <a:tc>
                  <a:txBody>
                    <a:bodyPr/>
                    <a:lstStyle/>
                    <a:p>
                      <a:pPr algn="ctr">
                        <a:spcAft>
                          <a:spcPts val="0"/>
                        </a:spcAft>
                      </a:pPr>
                      <a:r>
                        <a:rPr lang="ru-RU" sz="1000" dirty="0" err="1">
                          <a:solidFill>
                            <a:srgbClr val="000000"/>
                          </a:solidFill>
                          <a:latin typeface="Times New Roman"/>
                          <a:ea typeface="Times New Roman"/>
                          <a:cs typeface="Times New Roman"/>
                        </a:rPr>
                        <a:t>Аккарицидная</a:t>
                      </a:r>
                      <a:r>
                        <a:rPr lang="ru-RU" sz="1000" dirty="0">
                          <a:solidFill>
                            <a:srgbClr val="000000"/>
                          </a:solidFill>
                          <a:latin typeface="Times New Roman"/>
                          <a:ea typeface="Times New Roman"/>
                          <a:cs typeface="Times New Roman"/>
                        </a:rPr>
                        <a:t> обработка территории</a:t>
                      </a:r>
                      <a:endParaRPr lang="ru-RU" sz="1200" dirty="0">
                        <a:latin typeface="Times New Roman"/>
                        <a:ea typeface="Times New Roman"/>
                        <a:cs typeface="Times New Roman"/>
                      </a:endParaRPr>
                    </a:p>
                  </a:txBody>
                  <a:tcPr marL="68580" marR="68580" marT="0" marB="0"/>
                </a:tc>
                <a:tc>
                  <a:txBody>
                    <a:bodyPr/>
                    <a:lstStyle/>
                    <a:p>
                      <a:pPr algn="ctr">
                        <a:spcAft>
                          <a:spcPts val="0"/>
                        </a:spcAft>
                      </a:pPr>
                      <a:r>
                        <a:rPr lang="ru-RU" sz="1000">
                          <a:latin typeface="Times New Roman"/>
                          <a:ea typeface="Times New Roman"/>
                          <a:cs typeface="Times New Roman"/>
                        </a:rPr>
                        <a:t>120,00</a:t>
                      </a:r>
                      <a:endParaRPr lang="ru-RU" sz="1200">
                        <a:latin typeface="Times New Roman"/>
                        <a:ea typeface="Times New Roman"/>
                        <a:cs typeface="Times New Roman"/>
                      </a:endParaRPr>
                    </a:p>
                  </a:txBody>
                  <a:tcPr marL="68580" marR="68580" marT="0" marB="0" anchor="ctr"/>
                </a:tc>
                <a:tc>
                  <a:txBody>
                    <a:bodyPr/>
                    <a:lstStyle/>
                    <a:p>
                      <a:pPr algn="ctr">
                        <a:spcAft>
                          <a:spcPts val="0"/>
                        </a:spcAft>
                      </a:pPr>
                      <a:r>
                        <a:rPr lang="ru-RU" sz="1000" dirty="0">
                          <a:latin typeface="Times New Roman"/>
                          <a:ea typeface="Times New Roman"/>
                          <a:cs typeface="Times New Roman"/>
                        </a:rPr>
                        <a:t>120,00</a:t>
                      </a:r>
                      <a:endParaRPr lang="ru-RU" sz="1200" dirty="0">
                        <a:latin typeface="Times New Roman"/>
                        <a:ea typeface="Times New Roman"/>
                        <a:cs typeface="Times New Roman"/>
                      </a:endParaRPr>
                    </a:p>
                  </a:txBody>
                  <a:tcPr marL="68580" marR="68580" marT="0" marB="0" anchor="ctr"/>
                </a:tc>
              </a:tr>
              <a:tr h="204114">
                <a:tc>
                  <a:txBody>
                    <a:bodyPr/>
                    <a:lstStyle/>
                    <a:p>
                      <a:pPr algn="ctr">
                        <a:spcAft>
                          <a:spcPts val="0"/>
                        </a:spcAft>
                      </a:pPr>
                      <a:r>
                        <a:rPr lang="ru-RU" sz="1000" dirty="0">
                          <a:solidFill>
                            <a:srgbClr val="000000"/>
                          </a:solidFill>
                          <a:latin typeface="Times New Roman"/>
                          <a:ea typeface="Times New Roman"/>
                          <a:cs typeface="Times New Roman"/>
                        </a:rPr>
                        <a:t>Обустройство </a:t>
                      </a:r>
                      <a:r>
                        <a:rPr lang="ru-RU" sz="1000" dirty="0" err="1">
                          <a:solidFill>
                            <a:srgbClr val="000000"/>
                          </a:solidFill>
                          <a:latin typeface="Times New Roman"/>
                          <a:ea typeface="Times New Roman"/>
                          <a:cs typeface="Times New Roman"/>
                        </a:rPr>
                        <a:t>памп-трека</a:t>
                      </a:r>
                      <a:r>
                        <a:rPr lang="ru-RU" sz="1000" dirty="0">
                          <a:solidFill>
                            <a:srgbClr val="000000"/>
                          </a:solidFill>
                          <a:latin typeface="Times New Roman"/>
                          <a:ea typeface="Times New Roman"/>
                          <a:cs typeface="Times New Roman"/>
                        </a:rPr>
                        <a:t> по ул.Железнодорожная в г.п.Мга</a:t>
                      </a:r>
                      <a:endParaRPr lang="ru-RU" sz="1200" dirty="0">
                        <a:latin typeface="Times New Roman"/>
                        <a:ea typeface="Times New Roman"/>
                        <a:cs typeface="Times New Roman"/>
                      </a:endParaRPr>
                    </a:p>
                  </a:txBody>
                  <a:tcPr marL="68580" marR="68580" marT="0" marB="0"/>
                </a:tc>
                <a:tc>
                  <a:txBody>
                    <a:bodyPr/>
                    <a:lstStyle/>
                    <a:p>
                      <a:pPr algn="ctr">
                        <a:spcAft>
                          <a:spcPts val="0"/>
                        </a:spcAft>
                      </a:pPr>
                      <a:r>
                        <a:rPr lang="ru-RU" sz="1000">
                          <a:latin typeface="Times New Roman"/>
                          <a:ea typeface="Times New Roman"/>
                          <a:cs typeface="Times New Roman"/>
                        </a:rPr>
                        <a:t>8 700,00</a:t>
                      </a:r>
                      <a:endParaRPr lang="ru-RU" sz="1200">
                        <a:latin typeface="Times New Roman"/>
                        <a:ea typeface="Times New Roman"/>
                        <a:cs typeface="Times New Roman"/>
                      </a:endParaRPr>
                    </a:p>
                  </a:txBody>
                  <a:tcPr marL="68580" marR="68580" marT="0" marB="0" anchor="ctr"/>
                </a:tc>
                <a:tc>
                  <a:txBody>
                    <a:bodyPr/>
                    <a:lstStyle/>
                    <a:p>
                      <a:pPr algn="ctr">
                        <a:spcAft>
                          <a:spcPts val="0"/>
                        </a:spcAft>
                      </a:pPr>
                      <a:r>
                        <a:rPr lang="ru-RU" sz="1000" dirty="0">
                          <a:latin typeface="Times New Roman"/>
                          <a:ea typeface="Times New Roman"/>
                          <a:cs typeface="Times New Roman"/>
                        </a:rPr>
                        <a:t>8 700,00</a:t>
                      </a:r>
                      <a:endParaRPr lang="ru-RU" sz="1200" dirty="0">
                        <a:latin typeface="Times New Roman"/>
                        <a:ea typeface="Times New Roman"/>
                        <a:cs typeface="Times New Roman"/>
                      </a:endParaRPr>
                    </a:p>
                  </a:txBody>
                  <a:tcPr marL="68580" marR="68580" marT="0" marB="0" anchor="ctr"/>
                </a:tc>
              </a:tr>
            </a:tbl>
          </a:graphicData>
        </a:graphic>
      </p:graphicFrame>
      <p:pic>
        <p:nvPicPr>
          <p:cNvPr id="4" name="Picture 5" descr="C:\Users\98AF~1\AppData\Local\Temp\Rar$DIa0.967\МАФ в парке.jpg"/>
          <p:cNvPicPr>
            <a:picLocks noChangeAspect="1" noChangeArrowheads="1"/>
          </p:cNvPicPr>
          <p:nvPr/>
        </p:nvPicPr>
        <p:blipFill>
          <a:blip r:embed="rId3" cstate="print"/>
          <a:srcRect/>
          <a:stretch>
            <a:fillRect/>
          </a:stretch>
        </p:blipFill>
        <p:spPr bwMode="auto">
          <a:xfrm flipH="1">
            <a:off x="5652120" y="188640"/>
            <a:ext cx="2050301" cy="2736304"/>
          </a:xfrm>
          <a:prstGeom prst="rect">
            <a:avLst/>
          </a:prstGeom>
          <a:noFill/>
        </p:spPr>
      </p:pic>
      <p:pic>
        <p:nvPicPr>
          <p:cNvPr id="1026" name="Picture 2" descr="Asfaltovyj-pamptrek-v-gorodskom-posyolke-Mga-4"/>
          <p:cNvPicPr>
            <a:picLocks noChangeAspect="1" noChangeArrowheads="1"/>
          </p:cNvPicPr>
          <p:nvPr/>
        </p:nvPicPr>
        <p:blipFill>
          <a:blip r:embed="rId4" cstate="print"/>
          <a:srcRect/>
          <a:stretch>
            <a:fillRect/>
          </a:stretch>
        </p:blipFill>
        <p:spPr bwMode="auto">
          <a:xfrm>
            <a:off x="5652120" y="4149080"/>
            <a:ext cx="2905125" cy="1933575"/>
          </a:xfrm>
          <a:prstGeom prst="rect">
            <a:avLst/>
          </a:prstGeom>
          <a:noFill/>
          <a:ln w="9525">
            <a:noFill/>
            <a:miter lim="800000"/>
            <a:headEnd/>
            <a:tailEnd/>
          </a:ln>
        </p:spPr>
      </p:pic>
      <p:pic>
        <p:nvPicPr>
          <p:cNvPr id="6" name="Picture 3" descr="C:\Users\98AF~1\AppData\Local\Temp\Rar$DIa0.137\пешеходная дорожка через Парк 1.jpg"/>
          <p:cNvPicPr>
            <a:picLocks noChangeAspect="1" noChangeArrowheads="1"/>
          </p:cNvPicPr>
          <p:nvPr/>
        </p:nvPicPr>
        <p:blipFill>
          <a:blip r:embed="rId5" cstate="print"/>
          <a:srcRect/>
          <a:stretch>
            <a:fillRect/>
          </a:stretch>
        </p:blipFill>
        <p:spPr bwMode="auto">
          <a:xfrm>
            <a:off x="7577878" y="260648"/>
            <a:ext cx="1566122" cy="2090126"/>
          </a:xfrm>
          <a:prstGeom prst="rect">
            <a:avLst/>
          </a:prstGeom>
          <a:noFill/>
        </p:spPr>
      </p:pic>
      <p:pic>
        <p:nvPicPr>
          <p:cNvPr id="7" name="Picture 4" descr="C:\Users\98AF~1\AppData\Local\Temp\Rar$DIa0.000\набивная пешеходная дорожка.jpg"/>
          <p:cNvPicPr>
            <a:picLocks noChangeAspect="1" noChangeArrowheads="1"/>
          </p:cNvPicPr>
          <p:nvPr/>
        </p:nvPicPr>
        <p:blipFill>
          <a:blip r:embed="rId6" cstate="print"/>
          <a:srcRect/>
          <a:stretch>
            <a:fillRect/>
          </a:stretch>
        </p:blipFill>
        <p:spPr bwMode="auto">
          <a:xfrm>
            <a:off x="7491905" y="2348880"/>
            <a:ext cx="1652095" cy="2204864"/>
          </a:xfrm>
          <a:prstGeom prst="rect">
            <a:avLst/>
          </a:prstGeom>
          <a:noFill/>
        </p:spPr>
      </p:pic>
      <p:pic>
        <p:nvPicPr>
          <p:cNvPr id="8" name="Picture 2" descr="C:\Users\98AF~1\AppData\Local\Temp\Rar$DIa0.010\фонтан 1.jpg"/>
          <p:cNvPicPr>
            <a:picLocks noChangeAspect="1" noChangeArrowheads="1"/>
          </p:cNvPicPr>
          <p:nvPr/>
        </p:nvPicPr>
        <p:blipFill>
          <a:blip r:embed="rId7" cstate="print"/>
          <a:srcRect/>
          <a:stretch>
            <a:fillRect/>
          </a:stretch>
        </p:blipFill>
        <p:spPr bwMode="auto">
          <a:xfrm>
            <a:off x="5724128" y="3068960"/>
            <a:ext cx="1667142" cy="936104"/>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nvGraphicFramePr>
        <p:xfrm>
          <a:off x="251521" y="332657"/>
          <a:ext cx="5760639" cy="1368151"/>
        </p:xfrm>
        <a:graphic>
          <a:graphicData uri="http://schemas.openxmlformats.org/drawingml/2006/table">
            <a:tbl>
              <a:tblPr firstRow="1" bandRow="1">
                <a:tableStyleId>{5C22544A-7EE6-4342-B048-85BDC9FD1C3A}</a:tableStyleId>
              </a:tblPr>
              <a:tblGrid>
                <a:gridCol w="3960439"/>
                <a:gridCol w="864096"/>
                <a:gridCol w="936104"/>
              </a:tblGrid>
              <a:tr h="545350">
                <a:tc>
                  <a:txBody>
                    <a:bodyPr/>
                    <a:lstStyle/>
                    <a:p>
                      <a:pPr algn="l"/>
                      <a:r>
                        <a:rPr lang="ru-RU" dirty="0" smtClean="0"/>
                        <a:t>Мероприятия </a:t>
                      </a:r>
                      <a:endParaRPr lang="ru-RU" dirty="0"/>
                    </a:p>
                  </a:txBody>
                  <a:tcPr/>
                </a:tc>
                <a:tc>
                  <a:txBody>
                    <a:bodyPr/>
                    <a:lstStyle/>
                    <a:p>
                      <a:pPr algn="l"/>
                      <a:r>
                        <a:rPr lang="ru-RU" dirty="0" smtClean="0"/>
                        <a:t>План</a:t>
                      </a:r>
                      <a:endParaRPr lang="ru-RU" dirty="0"/>
                    </a:p>
                  </a:txBody>
                  <a:tcPr/>
                </a:tc>
                <a:tc>
                  <a:txBody>
                    <a:bodyPr/>
                    <a:lstStyle/>
                    <a:p>
                      <a:pPr algn="l"/>
                      <a:r>
                        <a:rPr lang="ru-RU" dirty="0" smtClean="0"/>
                        <a:t>Факт</a:t>
                      </a:r>
                      <a:endParaRPr lang="ru-RU" dirty="0"/>
                    </a:p>
                  </a:txBody>
                  <a:tcPr/>
                </a:tc>
              </a:tr>
              <a:tr h="545350">
                <a:tc>
                  <a:txBody>
                    <a:bodyPr/>
                    <a:lstStyle/>
                    <a:p>
                      <a:pPr algn="ctr">
                        <a:spcAft>
                          <a:spcPts val="0"/>
                        </a:spcAft>
                      </a:pPr>
                      <a:r>
                        <a:rPr lang="ru-RU" sz="1000" b="1" dirty="0">
                          <a:solidFill>
                            <a:srgbClr val="000000"/>
                          </a:solidFill>
                          <a:latin typeface="Times New Roman"/>
                          <a:ea typeface="Times New Roman"/>
                          <a:cs typeface="Times New Roman"/>
                        </a:rPr>
                        <a:t>Другие вопросы в области жилищно-коммунального- хозяйства (МУ «УЖКХ ТО»), в т.ч.:</a:t>
                      </a:r>
                      <a:endParaRPr lang="ru-RU" sz="1200" dirty="0">
                        <a:latin typeface="Times New Roman"/>
                        <a:ea typeface="Times New Roman"/>
                        <a:cs typeface="Times New Roman"/>
                      </a:endParaRPr>
                    </a:p>
                  </a:txBody>
                  <a:tcPr marL="68580" marR="68580" marT="0" marB="0"/>
                </a:tc>
                <a:tc>
                  <a:txBody>
                    <a:bodyPr/>
                    <a:lstStyle/>
                    <a:p>
                      <a:pPr algn="ctr">
                        <a:spcAft>
                          <a:spcPts val="0"/>
                        </a:spcAft>
                      </a:pPr>
                      <a:r>
                        <a:rPr lang="ru-RU" sz="1000" b="1">
                          <a:solidFill>
                            <a:srgbClr val="000000"/>
                          </a:solidFill>
                          <a:latin typeface="Times New Roman"/>
                          <a:ea typeface="Times New Roman"/>
                          <a:cs typeface="Times New Roman"/>
                        </a:rPr>
                        <a:t>13 647,4</a:t>
                      </a:r>
                      <a:endParaRPr lang="ru-RU" sz="1200">
                        <a:latin typeface="Times New Roman"/>
                        <a:ea typeface="Times New Roman"/>
                        <a:cs typeface="Times New Roman"/>
                      </a:endParaRPr>
                    </a:p>
                  </a:txBody>
                  <a:tcPr marL="68580" marR="68580" marT="0" marB="0" anchor="ctr"/>
                </a:tc>
                <a:tc>
                  <a:txBody>
                    <a:bodyPr/>
                    <a:lstStyle/>
                    <a:p>
                      <a:pPr algn="ctr">
                        <a:spcAft>
                          <a:spcPts val="0"/>
                        </a:spcAft>
                      </a:pPr>
                      <a:r>
                        <a:rPr lang="ru-RU" sz="1000" b="1">
                          <a:solidFill>
                            <a:srgbClr val="000000"/>
                          </a:solidFill>
                          <a:latin typeface="Times New Roman"/>
                          <a:ea typeface="Times New Roman"/>
                          <a:cs typeface="Times New Roman"/>
                        </a:rPr>
                        <a:t>12 637,3</a:t>
                      </a:r>
                      <a:endParaRPr lang="ru-RU" sz="1200">
                        <a:latin typeface="Times New Roman"/>
                        <a:ea typeface="Times New Roman"/>
                        <a:cs typeface="Times New Roman"/>
                      </a:endParaRPr>
                    </a:p>
                  </a:txBody>
                  <a:tcPr marL="68580" marR="68580" marT="0" marB="0" anchor="ctr"/>
                </a:tc>
              </a:tr>
              <a:tr h="277451">
                <a:tc>
                  <a:txBody>
                    <a:bodyPr/>
                    <a:lstStyle/>
                    <a:p>
                      <a:pPr algn="ctr">
                        <a:spcAft>
                          <a:spcPts val="0"/>
                        </a:spcAft>
                      </a:pPr>
                      <a:r>
                        <a:rPr lang="ru-RU" sz="1000">
                          <a:solidFill>
                            <a:srgbClr val="000000"/>
                          </a:solidFill>
                          <a:latin typeface="Times New Roman"/>
                          <a:ea typeface="Times New Roman"/>
                          <a:cs typeface="Times New Roman"/>
                        </a:rPr>
                        <a:t>Заработная плата с начислениями, 20 человек </a:t>
                      </a:r>
                      <a:endParaRPr lang="ru-RU" sz="1200">
                        <a:latin typeface="Times New Roman"/>
                        <a:ea typeface="Times New Roman"/>
                        <a:cs typeface="Times New Roman"/>
                      </a:endParaRPr>
                    </a:p>
                  </a:txBody>
                  <a:tcPr marL="68580" marR="68580" marT="0" marB="0" anchor="b"/>
                </a:tc>
                <a:tc>
                  <a:txBody>
                    <a:bodyPr/>
                    <a:lstStyle/>
                    <a:p>
                      <a:pPr algn="ctr">
                        <a:spcAft>
                          <a:spcPts val="0"/>
                        </a:spcAft>
                      </a:pPr>
                      <a:r>
                        <a:rPr lang="ru-RU" sz="1000" dirty="0">
                          <a:solidFill>
                            <a:srgbClr val="000000"/>
                          </a:solidFill>
                          <a:latin typeface="Times New Roman"/>
                          <a:ea typeface="Times New Roman"/>
                          <a:cs typeface="Times New Roman"/>
                        </a:rPr>
                        <a:t>10 393,1</a:t>
                      </a:r>
                      <a:endParaRPr lang="ru-RU" sz="1200" dirty="0">
                        <a:latin typeface="Times New Roman"/>
                        <a:ea typeface="Times New Roman"/>
                        <a:cs typeface="Times New Roman"/>
                      </a:endParaRPr>
                    </a:p>
                  </a:txBody>
                  <a:tcPr marL="68580" marR="68580" marT="0" marB="0" anchor="ctr"/>
                </a:tc>
                <a:tc>
                  <a:txBody>
                    <a:bodyPr/>
                    <a:lstStyle/>
                    <a:p>
                      <a:pPr algn="ctr">
                        <a:spcAft>
                          <a:spcPts val="0"/>
                        </a:spcAft>
                      </a:pPr>
                      <a:r>
                        <a:rPr lang="ru-RU" sz="1000" dirty="0">
                          <a:solidFill>
                            <a:srgbClr val="000000"/>
                          </a:solidFill>
                          <a:latin typeface="Times New Roman"/>
                          <a:ea typeface="Times New Roman"/>
                          <a:cs typeface="Times New Roman"/>
                        </a:rPr>
                        <a:t>9 978,0</a:t>
                      </a:r>
                      <a:endParaRPr lang="ru-RU" sz="1200" dirty="0">
                        <a:latin typeface="Times New Roman"/>
                        <a:ea typeface="Times New Roman"/>
                        <a:cs typeface="Times New Roman"/>
                      </a:endParaRPr>
                    </a:p>
                  </a:txBody>
                  <a:tcPr marL="68580" marR="68580" marT="0" marB="0" anchor="ctr"/>
                </a:tc>
              </a:tr>
            </a:tbl>
          </a:graphicData>
        </a:graphic>
      </p:graphicFrame>
      <p:pic>
        <p:nvPicPr>
          <p:cNvPr id="13313" name="Picture 1" descr="IMG_1572"/>
          <p:cNvPicPr>
            <a:picLocks noChangeAspect="1" noChangeArrowheads="1"/>
          </p:cNvPicPr>
          <p:nvPr/>
        </p:nvPicPr>
        <p:blipFill>
          <a:blip r:embed="rId3" cstate="print"/>
          <a:srcRect/>
          <a:stretch>
            <a:fillRect/>
          </a:stretch>
        </p:blipFill>
        <p:spPr bwMode="auto">
          <a:xfrm>
            <a:off x="6012160" y="476672"/>
            <a:ext cx="2838450" cy="1590675"/>
          </a:xfrm>
          <a:prstGeom prst="rect">
            <a:avLst/>
          </a:prstGeom>
          <a:noFill/>
          <a:ln w="9525">
            <a:noFill/>
            <a:miter lim="800000"/>
            <a:headEnd/>
            <a:tailEnd/>
          </a:ln>
        </p:spPr>
      </p:pic>
      <p:pic>
        <p:nvPicPr>
          <p:cNvPr id="13314" name="Picture 2" descr="Asfaltovyj-pamptrek-v-gorodskom-posyolke-Mga-9"/>
          <p:cNvPicPr>
            <a:picLocks noChangeAspect="1" noChangeArrowheads="1"/>
          </p:cNvPicPr>
          <p:nvPr/>
        </p:nvPicPr>
        <p:blipFill>
          <a:blip r:embed="rId4" cstate="print"/>
          <a:srcRect/>
          <a:stretch>
            <a:fillRect/>
          </a:stretch>
        </p:blipFill>
        <p:spPr bwMode="auto">
          <a:xfrm>
            <a:off x="4247916" y="1988840"/>
            <a:ext cx="4659844" cy="3096344"/>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Rectangle 1"/>
          <p:cNvSpPr>
            <a:spLocks noChangeArrowheads="1"/>
          </p:cNvSpPr>
          <p:nvPr/>
        </p:nvSpPr>
        <p:spPr bwMode="auto">
          <a:xfrm>
            <a:off x="755576" y="840050"/>
            <a:ext cx="7272808" cy="5693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Молодежная политика и оздоровление детей</a:t>
            </a:r>
          </a:p>
          <a:p>
            <a:pPr marL="0" marR="0" lvl="0" indent="450850" algn="just"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4" name="Таблица 3"/>
          <p:cNvGraphicFramePr>
            <a:graphicFrameLocks noGrp="1"/>
          </p:cNvGraphicFramePr>
          <p:nvPr/>
        </p:nvGraphicFramePr>
        <p:xfrm>
          <a:off x="611559" y="1700808"/>
          <a:ext cx="7776864" cy="1584960"/>
        </p:xfrm>
        <a:graphic>
          <a:graphicData uri="http://schemas.openxmlformats.org/drawingml/2006/table">
            <a:tbl>
              <a:tblPr firstRow="1" bandRow="1">
                <a:tableStyleId>{5C22544A-7EE6-4342-B048-85BDC9FD1C3A}</a:tableStyleId>
              </a:tblPr>
              <a:tblGrid>
                <a:gridCol w="4752529"/>
                <a:gridCol w="1440160"/>
                <a:gridCol w="1584175"/>
              </a:tblGrid>
              <a:tr h="504056">
                <a:tc>
                  <a:txBody>
                    <a:bodyPr/>
                    <a:lstStyle/>
                    <a:p>
                      <a:r>
                        <a:rPr lang="ru-RU" dirty="0" smtClean="0"/>
                        <a:t>Мероприятия</a:t>
                      </a:r>
                      <a:endParaRPr lang="ru-RU" dirty="0"/>
                    </a:p>
                  </a:txBody>
                  <a:tcPr/>
                </a:tc>
                <a:tc>
                  <a:txBody>
                    <a:bodyPr/>
                    <a:lstStyle/>
                    <a:p>
                      <a:r>
                        <a:rPr lang="ru-RU" dirty="0" smtClean="0"/>
                        <a:t>План</a:t>
                      </a:r>
                    </a:p>
                    <a:p>
                      <a:r>
                        <a:rPr lang="ru-RU" dirty="0" smtClean="0"/>
                        <a:t>тыс. руб.</a:t>
                      </a:r>
                      <a:endParaRPr lang="ru-RU" dirty="0"/>
                    </a:p>
                  </a:txBody>
                  <a:tcPr/>
                </a:tc>
                <a:tc>
                  <a:txBody>
                    <a:bodyPr/>
                    <a:lstStyle/>
                    <a:p>
                      <a:r>
                        <a:rPr lang="ru-RU" dirty="0" smtClean="0"/>
                        <a:t>Факт</a:t>
                      </a:r>
                    </a:p>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тыс. руб.</a:t>
                      </a:r>
                    </a:p>
                  </a:txBody>
                  <a:tcPr/>
                </a:tc>
              </a:tr>
              <a:tr h="504056">
                <a:tc>
                  <a:txBody>
                    <a:bodyPr/>
                    <a:lstStyle/>
                    <a:p>
                      <a:pPr algn="l"/>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Субсидия юридическим лицам, организующим временное трудоустройство несовершеннолетних граждан в возрасте от 14 до 18 лет в свободное от учебы время</a:t>
                      </a:r>
                      <a:endParaRPr lang="ru-RU" sz="1400" dirty="0"/>
                    </a:p>
                  </a:txBody>
                  <a:tcPr/>
                </a:tc>
                <a:tc>
                  <a:txBody>
                    <a:bodyPr/>
                    <a:lstStyle/>
                    <a:p>
                      <a:pPr algn="ctr"/>
                      <a:r>
                        <a:rPr lang="ru-RU" sz="1800" kern="1200" dirty="0" smtClean="0">
                          <a:solidFill>
                            <a:schemeClr val="dk1"/>
                          </a:solidFill>
                          <a:latin typeface="+mn-lt"/>
                          <a:ea typeface="+mn-ea"/>
                          <a:cs typeface="+mn-cs"/>
                        </a:rPr>
                        <a:t>103,3</a:t>
                      </a:r>
                      <a:endParaRPr lang="ru-RU" dirty="0"/>
                    </a:p>
                  </a:txBody>
                  <a:tcPr/>
                </a:tc>
                <a:tc>
                  <a:txBody>
                    <a:bodyPr/>
                    <a:lstStyle/>
                    <a:p>
                      <a:pPr algn="ctr"/>
                      <a:r>
                        <a:rPr lang="ru-RU" sz="1800" kern="1200" dirty="0" smtClean="0">
                          <a:solidFill>
                            <a:schemeClr val="dk1"/>
                          </a:solidFill>
                          <a:latin typeface="+mn-lt"/>
                          <a:ea typeface="+mn-ea"/>
                          <a:cs typeface="+mn-cs"/>
                        </a:rPr>
                        <a:t>103,3</a:t>
                      </a:r>
                      <a:endParaRPr lang="ru-RU" dirty="0"/>
                    </a:p>
                  </a:txBody>
                  <a:tcPr/>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683568" y="548680"/>
            <a:ext cx="7776864" cy="369332"/>
          </a:xfrm>
          <a:prstGeom prst="rect">
            <a:avLst/>
          </a:prstGeom>
        </p:spPr>
        <p:txBody>
          <a:bodyPr wrap="square">
            <a:spAutoFit/>
          </a:bodyPr>
          <a:lstStyle/>
          <a:p>
            <a:pPr algn="ctr"/>
            <a:r>
              <a:rPr lang="ru-RU" dirty="0" smtClean="0"/>
              <a:t>ОСНОВНЫЕ ХАРАКТЕРИСТИКИ БЮДЖЕТА</a:t>
            </a:r>
            <a:endParaRPr lang="ru-RU" dirty="0">
              <a:solidFill>
                <a:schemeClr val="tx2">
                  <a:lumMod val="75000"/>
                </a:schemeClr>
              </a:solidFill>
              <a:latin typeface="Amelia_DG"/>
            </a:endParaRPr>
          </a:p>
        </p:txBody>
      </p:sp>
      <p:sp>
        <p:nvSpPr>
          <p:cNvPr id="6" name="Прямоугольник 5"/>
          <p:cNvSpPr/>
          <p:nvPr/>
        </p:nvSpPr>
        <p:spPr>
          <a:xfrm>
            <a:off x="755576" y="980728"/>
            <a:ext cx="7848872" cy="1815882"/>
          </a:xfrm>
          <a:prstGeom prst="rect">
            <a:avLst/>
          </a:prstGeom>
        </p:spPr>
        <p:txBody>
          <a:bodyPr wrap="square">
            <a:spAutoFit/>
          </a:bodyPr>
          <a:lstStyle/>
          <a:p>
            <a:r>
              <a:rPr lang="ru-RU" sz="1400" dirty="0" smtClean="0"/>
              <a:t>ДОХОДЫ бюджета бывают: собственные - налоговые и неналоговые доходы; безвозмездные поступления от других бюджетов бюджетной системы РФ - дотации, субсидии, субвенции, иные межбюджетные трансферты.</a:t>
            </a:r>
          </a:p>
          <a:p>
            <a:endParaRPr lang="ru-RU" sz="1400" dirty="0" smtClean="0"/>
          </a:p>
          <a:p>
            <a:r>
              <a:rPr lang="ru-RU" sz="1400" dirty="0" smtClean="0"/>
              <a:t>РАСХОДЫ бюджета – совокупность средств, направляемых на оказание государственных (муниципальных) услуг, социальное обеспечение населения, бюджетные инвестиции, предоставление межбюджетных трансфертов, обслуживание государственного (муниципального) долга</a:t>
            </a:r>
            <a:endParaRPr lang="ru-RU" sz="1400" dirty="0"/>
          </a:p>
        </p:txBody>
      </p:sp>
      <p:sp>
        <p:nvSpPr>
          <p:cNvPr id="7" name="Прямоугольник 6"/>
          <p:cNvSpPr/>
          <p:nvPr/>
        </p:nvSpPr>
        <p:spPr>
          <a:xfrm>
            <a:off x="467544" y="2852936"/>
            <a:ext cx="8136904" cy="5047536"/>
          </a:xfrm>
          <a:prstGeom prst="rect">
            <a:avLst/>
          </a:prstGeom>
        </p:spPr>
        <p:txBody>
          <a:bodyPr wrap="square">
            <a:spAutoFit/>
          </a:bodyPr>
          <a:lstStyle/>
          <a:p>
            <a:r>
              <a:rPr lang="ru-RU" sz="1400" dirty="0" smtClean="0">
                <a:latin typeface="Batang" pitchFamily="18" charset="-127"/>
                <a:ea typeface="Batang" pitchFamily="18" charset="-127"/>
              </a:rPr>
              <a:t>Сбалансированность бюджета по доходам и расходам – основополагающее требование, предъявляемое к органам, составляющим и утверждающим бюджет</a:t>
            </a:r>
          </a:p>
          <a:p>
            <a:endParaRPr lang="ru-RU" sz="1400" dirty="0" smtClean="0">
              <a:latin typeface="Batang" pitchFamily="18" charset="-127"/>
              <a:ea typeface="Batang" pitchFamily="18" charset="-127"/>
            </a:endParaRPr>
          </a:p>
          <a:p>
            <a:pPr fontAlgn="t"/>
            <a:endParaRPr lang="ru-RU" sz="1400" b="1" dirty="0" smtClean="0"/>
          </a:p>
          <a:p>
            <a:pPr fontAlgn="t"/>
            <a:endParaRPr lang="ru-RU" sz="1400" b="1" dirty="0" smtClean="0"/>
          </a:p>
          <a:p>
            <a:pPr fontAlgn="t"/>
            <a:endParaRPr lang="ru-RU" sz="1400" b="1" dirty="0" smtClean="0"/>
          </a:p>
          <a:p>
            <a:pPr fontAlgn="t"/>
            <a:endParaRPr lang="ru-RU" sz="1400" b="1" dirty="0" smtClean="0"/>
          </a:p>
          <a:p>
            <a:pPr fontAlgn="t"/>
            <a:endParaRPr lang="ru-RU" sz="1400" dirty="0" smtClean="0"/>
          </a:p>
          <a:p>
            <a:pPr fontAlgn="t"/>
            <a:endParaRPr lang="ru-RU" sz="1400" dirty="0" smtClean="0"/>
          </a:p>
          <a:p>
            <a:pPr fontAlgn="t"/>
            <a:endParaRPr lang="ru-RU" sz="1400" dirty="0" smtClean="0"/>
          </a:p>
          <a:p>
            <a:pPr fontAlgn="t"/>
            <a:endParaRPr lang="ru-RU" sz="1400" dirty="0" smtClean="0"/>
          </a:p>
          <a:p>
            <a:pPr fontAlgn="t"/>
            <a:endParaRPr lang="ru-RU" sz="1400" dirty="0" smtClean="0"/>
          </a:p>
          <a:p>
            <a:pPr fontAlgn="t"/>
            <a:endParaRPr lang="ru-RU" sz="1400" dirty="0" smtClean="0"/>
          </a:p>
          <a:p>
            <a:pPr fontAlgn="t"/>
            <a:endParaRPr lang="ru-RU" sz="1400" dirty="0" smtClean="0"/>
          </a:p>
          <a:p>
            <a:pPr fontAlgn="t"/>
            <a:endParaRPr lang="ru-RU" sz="1400" dirty="0" smtClean="0"/>
          </a:p>
          <a:p>
            <a:endParaRPr lang="ru-RU" sz="1400" dirty="0" smtClean="0">
              <a:latin typeface="Batang" pitchFamily="18" charset="-127"/>
              <a:ea typeface="Batang" pitchFamily="18" charset="-127"/>
            </a:endParaRPr>
          </a:p>
          <a:p>
            <a:endParaRPr lang="ru-RU" sz="1400" dirty="0" smtClean="0">
              <a:latin typeface="Batang" pitchFamily="18" charset="-127"/>
              <a:ea typeface="Batang" pitchFamily="18" charset="-127"/>
            </a:endParaRPr>
          </a:p>
          <a:p>
            <a:endParaRPr lang="ru-RU" sz="1400" dirty="0" smtClean="0">
              <a:latin typeface="Batang" pitchFamily="18" charset="-127"/>
              <a:ea typeface="Batang" pitchFamily="18" charset="-127"/>
            </a:endParaRPr>
          </a:p>
          <a:p>
            <a:endParaRPr lang="ru-RU" sz="1400" dirty="0" smtClean="0">
              <a:latin typeface="Batang" pitchFamily="18" charset="-127"/>
              <a:ea typeface="Batang" pitchFamily="18" charset="-127"/>
            </a:endParaRPr>
          </a:p>
          <a:p>
            <a:endParaRPr lang="ru-RU" sz="1400" dirty="0" smtClean="0">
              <a:latin typeface="Batang" pitchFamily="18" charset="-127"/>
              <a:ea typeface="Batang" pitchFamily="18" charset="-127"/>
            </a:endParaRPr>
          </a:p>
          <a:p>
            <a:endParaRPr lang="ru-RU" sz="1400" dirty="0" smtClean="0">
              <a:latin typeface="Batang" pitchFamily="18" charset="-127"/>
              <a:ea typeface="Batang" pitchFamily="18" charset="-127"/>
            </a:endParaRPr>
          </a:p>
          <a:p>
            <a:endParaRPr lang="ru-RU" sz="1400" dirty="0" smtClean="0">
              <a:latin typeface="Batang" pitchFamily="18" charset="-127"/>
              <a:ea typeface="Batang" pitchFamily="18" charset="-127"/>
            </a:endParaRPr>
          </a:p>
          <a:p>
            <a:endParaRPr lang="ru-RU" sz="1400" dirty="0">
              <a:latin typeface="Batang" pitchFamily="18" charset="-127"/>
              <a:ea typeface="Batang" pitchFamily="18" charset="-127"/>
            </a:endParaRPr>
          </a:p>
        </p:txBody>
      </p:sp>
      <p:graphicFrame>
        <p:nvGraphicFramePr>
          <p:cNvPr id="10" name="Таблица 9"/>
          <p:cNvGraphicFramePr>
            <a:graphicFrameLocks noGrp="1"/>
          </p:cNvGraphicFramePr>
          <p:nvPr/>
        </p:nvGraphicFramePr>
        <p:xfrm>
          <a:off x="971600" y="3501008"/>
          <a:ext cx="7776864" cy="2550114"/>
        </p:xfrm>
        <a:graphic>
          <a:graphicData uri="http://schemas.openxmlformats.org/drawingml/2006/table">
            <a:tbl>
              <a:tblPr firstRow="1" bandRow="1">
                <a:tableStyleId>{5C22544A-7EE6-4342-B048-85BDC9FD1C3A}</a:tableStyleId>
              </a:tblPr>
              <a:tblGrid>
                <a:gridCol w="1380939"/>
                <a:gridCol w="508767"/>
                <a:gridCol w="1235576"/>
                <a:gridCol w="436086"/>
                <a:gridCol w="4215496"/>
              </a:tblGrid>
              <a:tr h="1026114">
                <a:tc>
                  <a:txBody>
                    <a:bodyPr/>
                    <a:lstStyle/>
                    <a:p>
                      <a:pPr marL="0" algn="l" rtl="0" eaLnBrk="1" latinLnBrk="0" hangingPunct="1"/>
                      <a:r>
                        <a:rPr kumimoji="0" lang="ru-RU" sz="1400" kern="1200" dirty="0" smtClean="0">
                          <a:solidFill>
                            <a:schemeClr val="dk1"/>
                          </a:solidFill>
                          <a:latin typeface="+mn-lt"/>
                          <a:ea typeface="+mn-ea"/>
                          <a:cs typeface="+mn-cs"/>
                        </a:rPr>
                        <a:t>Доходы</a:t>
                      </a:r>
                    </a:p>
                  </a:txBody>
                  <a:tcPr/>
                </a:tc>
                <a:tc>
                  <a:txBody>
                    <a:bodyPr/>
                    <a:lstStyle/>
                    <a:p>
                      <a:pPr marL="0" algn="l" rtl="0" eaLnBrk="1" latinLnBrk="0" hangingPunct="1"/>
                      <a:r>
                        <a:rPr kumimoji="0" lang="ru-RU" sz="1400" kern="1200" dirty="0" smtClean="0">
                          <a:solidFill>
                            <a:schemeClr val="dk1"/>
                          </a:solidFill>
                          <a:latin typeface="+mn-lt"/>
                          <a:ea typeface="+mn-ea"/>
                          <a:cs typeface="+mn-cs"/>
                        </a:rPr>
                        <a:t>-</a:t>
                      </a:r>
                    </a:p>
                  </a:txBody>
                  <a:tcPr/>
                </a:tc>
                <a:tc>
                  <a:txBody>
                    <a:bodyPr/>
                    <a:lstStyle/>
                    <a:p>
                      <a:pPr marL="0" algn="l" rtl="0" eaLnBrk="1" latinLnBrk="0" hangingPunct="1"/>
                      <a:r>
                        <a:rPr kumimoji="0" lang="ru-RU" sz="1400" kern="1200" dirty="0" smtClean="0">
                          <a:solidFill>
                            <a:schemeClr val="dk1"/>
                          </a:solidFill>
                          <a:latin typeface="+mn-lt"/>
                          <a:ea typeface="+mn-ea"/>
                          <a:cs typeface="+mn-cs"/>
                        </a:rPr>
                        <a:t>Расходы</a:t>
                      </a:r>
                    </a:p>
                  </a:txBody>
                  <a:tcPr/>
                </a:tc>
                <a:tc>
                  <a:txBody>
                    <a:bodyPr/>
                    <a:lstStyle/>
                    <a:p>
                      <a:pPr marL="0" algn="l" rtl="0" eaLnBrk="1" latinLnBrk="0" hangingPunct="1"/>
                      <a:r>
                        <a:rPr kumimoji="0" lang="ru-RU" sz="1400" kern="1200" dirty="0" smtClean="0">
                          <a:solidFill>
                            <a:schemeClr val="dk1"/>
                          </a:solidFill>
                          <a:latin typeface="+mn-lt"/>
                          <a:ea typeface="+mn-ea"/>
                          <a:cs typeface="+mn-cs"/>
                        </a:rPr>
                        <a:t>=</a:t>
                      </a:r>
                    </a:p>
                  </a:txBody>
                  <a:tcPr/>
                </a:tc>
                <a:tc>
                  <a:txBody>
                    <a:bodyPr/>
                    <a:lstStyle/>
                    <a:p>
                      <a:pPr marL="0" algn="l" rtl="0" eaLnBrk="1" latinLnBrk="0" hangingPunct="1"/>
                      <a:r>
                        <a:rPr kumimoji="0" lang="ru-RU" sz="1400" kern="1200" dirty="0" smtClean="0">
                          <a:solidFill>
                            <a:schemeClr val="dk1"/>
                          </a:solidFill>
                          <a:latin typeface="+mn-lt"/>
                          <a:ea typeface="+mn-ea"/>
                          <a:cs typeface="+mn-cs"/>
                        </a:rPr>
                        <a:t>ПРОФИЦИТ– превышение доходов над расходами образует положительный остаток бюджета (принимается решение, как их использовать: накапливать резервы, погашать долги и т.д.)</a:t>
                      </a:r>
                    </a:p>
                  </a:txBody>
                  <a:tcPr/>
                </a:tc>
              </a:tr>
              <a:tr h="1026114">
                <a:tc>
                  <a:txBody>
                    <a:bodyPr/>
                    <a:lstStyle/>
                    <a:p>
                      <a:pPr marL="0" algn="l" rtl="0" eaLnBrk="1" latinLnBrk="0" hangingPunct="1"/>
                      <a:r>
                        <a:rPr kumimoji="0" lang="ru-RU" sz="1400" kern="1200" dirty="0" smtClean="0">
                          <a:solidFill>
                            <a:schemeClr val="dk1"/>
                          </a:solidFill>
                          <a:latin typeface="+mn-lt"/>
                          <a:ea typeface="+mn-ea"/>
                          <a:cs typeface="+mn-cs"/>
                        </a:rPr>
                        <a:t>Доходы</a:t>
                      </a:r>
                      <a:endParaRPr kumimoji="0" lang="ru-RU" sz="1400" kern="1200" dirty="0">
                        <a:solidFill>
                          <a:schemeClr val="dk1"/>
                        </a:solidFill>
                        <a:latin typeface="+mn-lt"/>
                        <a:ea typeface="+mn-ea"/>
                        <a:cs typeface="+mn-cs"/>
                      </a:endParaRPr>
                    </a:p>
                  </a:txBody>
                  <a:tcPr/>
                </a:tc>
                <a:tc>
                  <a:txBody>
                    <a:bodyPr/>
                    <a:lstStyle/>
                    <a:p>
                      <a:pPr marL="0" algn="l" rtl="0" eaLnBrk="1" latinLnBrk="0" hangingPunct="1"/>
                      <a:r>
                        <a:rPr kumimoji="0" lang="ru-RU" sz="1400" kern="1200" dirty="0" smtClean="0">
                          <a:solidFill>
                            <a:schemeClr val="dk1"/>
                          </a:solidFill>
                          <a:latin typeface="+mn-lt"/>
                          <a:ea typeface="+mn-ea"/>
                          <a:cs typeface="+mn-cs"/>
                        </a:rPr>
                        <a:t>-</a:t>
                      </a:r>
                      <a:endParaRPr kumimoji="0" lang="ru-RU" sz="1400" kern="1200" dirty="0">
                        <a:solidFill>
                          <a:schemeClr val="dk1"/>
                        </a:solidFill>
                        <a:latin typeface="+mn-lt"/>
                        <a:ea typeface="+mn-ea"/>
                        <a:cs typeface="+mn-cs"/>
                      </a:endParaRPr>
                    </a:p>
                  </a:txBody>
                  <a:tcPr/>
                </a:tc>
                <a:tc>
                  <a:txBody>
                    <a:bodyPr/>
                    <a:lstStyle/>
                    <a:p>
                      <a:pPr marL="0" algn="l" rtl="0" eaLnBrk="1" latinLnBrk="0" hangingPunct="1"/>
                      <a:r>
                        <a:rPr kumimoji="0" lang="ru-RU" sz="1400" kern="1200" dirty="0" smtClean="0">
                          <a:solidFill>
                            <a:schemeClr val="dk1"/>
                          </a:solidFill>
                          <a:latin typeface="+mn-lt"/>
                          <a:ea typeface="+mn-ea"/>
                          <a:cs typeface="+mn-cs"/>
                        </a:rPr>
                        <a:t>Расходы</a:t>
                      </a:r>
                      <a:endParaRPr kumimoji="0" lang="ru-RU" sz="1400" kern="1200" dirty="0">
                        <a:solidFill>
                          <a:schemeClr val="dk1"/>
                        </a:solidFill>
                        <a:latin typeface="+mn-lt"/>
                        <a:ea typeface="+mn-ea"/>
                        <a:cs typeface="+mn-cs"/>
                      </a:endParaRPr>
                    </a:p>
                  </a:txBody>
                  <a:tcPr/>
                </a:tc>
                <a:tc>
                  <a:txBody>
                    <a:bodyPr/>
                    <a:lstStyle/>
                    <a:p>
                      <a:pPr marL="0" algn="l" rtl="0" eaLnBrk="1" latinLnBrk="0" hangingPunct="1"/>
                      <a:r>
                        <a:rPr kumimoji="0" lang="ru-RU" sz="1400" kern="1200" dirty="0" smtClean="0">
                          <a:solidFill>
                            <a:schemeClr val="dk1"/>
                          </a:solidFill>
                          <a:latin typeface="+mn-lt"/>
                          <a:ea typeface="+mn-ea"/>
                          <a:cs typeface="+mn-cs"/>
                        </a:rPr>
                        <a:t>=</a:t>
                      </a:r>
                      <a:endParaRPr kumimoji="0" lang="ru-RU" sz="1400" kern="1200" dirty="0">
                        <a:solidFill>
                          <a:schemeClr val="dk1"/>
                        </a:solidFill>
                        <a:latin typeface="+mn-lt"/>
                        <a:ea typeface="+mn-ea"/>
                        <a:cs typeface="+mn-cs"/>
                      </a:endParaRPr>
                    </a:p>
                  </a:txBody>
                  <a:tcPr/>
                </a:tc>
                <a:tc>
                  <a:txBody>
                    <a:bodyPr/>
                    <a:lstStyle/>
                    <a:p>
                      <a:pPr marL="0" algn="l" rtl="0" eaLnBrk="1" latinLnBrk="0" hangingPunct="1"/>
                      <a:r>
                        <a:rPr kumimoji="0" lang="ru-RU" sz="1400" kern="1200" dirty="0" smtClean="0">
                          <a:solidFill>
                            <a:schemeClr val="dk1"/>
                          </a:solidFill>
                          <a:latin typeface="+mn-lt"/>
                          <a:ea typeface="+mn-ea"/>
                          <a:cs typeface="+mn-cs"/>
                        </a:rPr>
                        <a:t>ДЕФИЦИТ– превышение расходов над доходами (принимается решение об использовании источников финансирования дефицита: использовать имеющиеся накопления, остатки, взять в долг) </a:t>
                      </a:r>
                    </a:p>
                  </a:txBody>
                  <a:tcPr/>
                </a:tc>
              </a:tr>
              <a:tr h="324036">
                <a:tc>
                  <a:txBody>
                    <a:bodyPr/>
                    <a:lstStyle/>
                    <a:p>
                      <a:endParaRPr lang="ru-RU"/>
                    </a:p>
                  </a:txBody>
                  <a:tcPr/>
                </a:tc>
                <a:tc>
                  <a:txBody>
                    <a:bodyPr/>
                    <a:lstStyle/>
                    <a:p>
                      <a:endParaRPr lang="ru-RU"/>
                    </a:p>
                  </a:txBody>
                  <a:tcPr/>
                </a:tc>
                <a:tc>
                  <a:txBody>
                    <a:bodyPr/>
                    <a:lstStyle/>
                    <a:p>
                      <a:endParaRPr lang="ru-RU"/>
                    </a:p>
                  </a:txBody>
                  <a:tcPr/>
                </a:tc>
                <a:tc>
                  <a:txBody>
                    <a:bodyPr/>
                    <a:lstStyle/>
                    <a:p>
                      <a:endParaRPr lang="ru-RU" dirty="0"/>
                    </a:p>
                  </a:txBody>
                  <a:tcPr/>
                </a:tc>
                <a:tc>
                  <a:txBody>
                    <a:bodyPr/>
                    <a:lstStyle/>
                    <a:p>
                      <a:endParaRPr lang="ru-RU" dirty="0"/>
                    </a:p>
                  </a:txBody>
                  <a:tcPr/>
                </a:tc>
              </a:tr>
            </a:tbl>
          </a:graphicData>
        </a:graphic>
      </p:graphicFrame>
    </p:spTree>
    <p:extLst>
      <p:ext uri="{BB962C8B-B14F-4D97-AF65-F5344CB8AC3E}">
        <p14:creationId xmlns="" xmlns:p14="http://schemas.microsoft.com/office/powerpoint/2010/main" val="938175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331640" y="0"/>
            <a:ext cx="6624736" cy="523220"/>
          </a:xfrm>
          <a:prstGeom prst="rect">
            <a:avLst/>
          </a:prstGeom>
        </p:spPr>
        <p:txBody>
          <a:bodyPr wrap="square">
            <a:spAutoFit/>
          </a:bodyPr>
          <a:lstStyle/>
          <a:p>
            <a:pPr algn="ctr"/>
            <a:r>
              <a:rPr lang="ru-RU" sz="2800" b="1" dirty="0" smtClean="0"/>
              <a:t>Культура, искусство и кинематография</a:t>
            </a:r>
            <a:endParaRPr lang="ru-RU" sz="2800" dirty="0"/>
          </a:p>
        </p:txBody>
      </p:sp>
      <p:sp>
        <p:nvSpPr>
          <p:cNvPr id="1025" name="Rectangle 1"/>
          <p:cNvSpPr>
            <a:spLocks noChangeArrowheads="1"/>
          </p:cNvSpPr>
          <p:nvPr/>
        </p:nvSpPr>
        <p:spPr bwMode="auto">
          <a:xfrm>
            <a:off x="251520" y="573266"/>
            <a:ext cx="6264696" cy="215443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hangingPunct="0"/>
            <a:r>
              <a:rPr lang="ru-RU" sz="1400" dirty="0" smtClean="0"/>
              <a:t>     </a:t>
            </a:r>
            <a:r>
              <a:rPr lang="ru-RU" sz="1200" dirty="0" smtClean="0"/>
              <a:t>В МО </a:t>
            </a:r>
            <a:r>
              <a:rPr lang="ru-RU" sz="1200" dirty="0" err="1" smtClean="0"/>
              <a:t>Мгинское</a:t>
            </a:r>
            <a:r>
              <a:rPr lang="ru-RU" sz="1200" dirty="0" smtClean="0"/>
              <a:t> городское поселение функционируют следующие учреждения культуры:</a:t>
            </a:r>
          </a:p>
          <a:p>
            <a:pPr lvl="0" hangingPunct="0"/>
            <a:r>
              <a:rPr lang="ru-RU" sz="1200" u="sng" dirty="0" smtClean="0"/>
              <a:t>муниципальное учреждение культуры «</a:t>
            </a:r>
            <a:r>
              <a:rPr lang="ru-RU" sz="1200" u="sng" dirty="0" err="1" smtClean="0"/>
              <a:t>Культурно-досуговый</a:t>
            </a:r>
            <a:r>
              <a:rPr lang="ru-RU" sz="1200" u="sng" dirty="0" smtClean="0"/>
              <a:t> центр «Мга», в структуру которого входят:</a:t>
            </a:r>
            <a:endParaRPr lang="ru-RU" sz="1200" dirty="0" smtClean="0"/>
          </a:p>
          <a:p>
            <a:pPr hangingPunct="0"/>
            <a:r>
              <a:rPr lang="ru-RU" sz="1200" dirty="0" smtClean="0"/>
              <a:t>- отдел кинообслуживания (кинотеатр «Октябрь»)</a:t>
            </a:r>
          </a:p>
          <a:p>
            <a:pPr hangingPunct="0"/>
            <a:r>
              <a:rPr lang="ru-RU" sz="1200" dirty="0" smtClean="0"/>
              <a:t>- сельский дом культуры «Березовский» (п. </a:t>
            </a:r>
            <a:r>
              <a:rPr lang="ru-RU" sz="1200" dirty="0" err="1" smtClean="0"/>
              <a:t>Малукса</a:t>
            </a:r>
            <a:r>
              <a:rPr lang="ru-RU" sz="1200" dirty="0" smtClean="0"/>
              <a:t>)</a:t>
            </a:r>
          </a:p>
          <a:p>
            <a:pPr hangingPunct="0"/>
            <a:r>
              <a:rPr lang="ru-RU" sz="1200" dirty="0" smtClean="0"/>
              <a:t>- сельский клуб д. </a:t>
            </a:r>
            <a:r>
              <a:rPr lang="ru-RU" sz="1200" dirty="0" err="1" smtClean="0"/>
              <a:t>Лезье</a:t>
            </a:r>
            <a:r>
              <a:rPr lang="ru-RU" sz="1200" dirty="0" smtClean="0"/>
              <a:t> (д. </a:t>
            </a:r>
            <a:r>
              <a:rPr lang="ru-RU" sz="1200" dirty="0" err="1" smtClean="0"/>
              <a:t>Сологубовка</a:t>
            </a:r>
            <a:r>
              <a:rPr lang="ru-RU" sz="1200" dirty="0" smtClean="0"/>
              <a:t>).</a:t>
            </a:r>
          </a:p>
          <a:p>
            <a:pPr lvl="0" hangingPunct="0"/>
            <a:r>
              <a:rPr lang="ru-RU" sz="1200" u="sng" dirty="0" smtClean="0"/>
              <a:t>муниципальное учреждение дополнительного образования детей «Детская художественная школа» </a:t>
            </a:r>
            <a:endParaRPr lang="ru-RU" sz="1200" dirty="0" smtClean="0"/>
          </a:p>
          <a:p>
            <a:pPr lvl="0" hangingPunct="0"/>
            <a:r>
              <a:rPr lang="ru-RU" sz="1200" u="sng" dirty="0" smtClean="0"/>
              <a:t>3 библиотеки: </a:t>
            </a:r>
            <a:r>
              <a:rPr lang="ru-RU" sz="1200" u="sng" dirty="0" err="1" smtClean="0"/>
              <a:t>Мгинская</a:t>
            </a:r>
            <a:r>
              <a:rPr lang="ru-RU" sz="1200" u="sng" dirty="0" smtClean="0"/>
              <a:t> объединенная</a:t>
            </a:r>
            <a:r>
              <a:rPr lang="ru-RU" sz="1200" dirty="0" smtClean="0"/>
              <a:t>, Березовская в Старой </a:t>
            </a:r>
            <a:r>
              <a:rPr lang="ru-RU" sz="1200" dirty="0" err="1" smtClean="0"/>
              <a:t>Малуксе</a:t>
            </a:r>
            <a:r>
              <a:rPr lang="ru-RU" sz="1200" dirty="0" smtClean="0"/>
              <a:t> и </a:t>
            </a:r>
            <a:r>
              <a:rPr lang="ru-RU" sz="1200" dirty="0" err="1" smtClean="0"/>
              <a:t>Лезьенская</a:t>
            </a:r>
            <a:r>
              <a:rPr lang="ru-RU" sz="1200" dirty="0" smtClean="0"/>
              <a:t>.</a:t>
            </a:r>
          </a:p>
          <a:p>
            <a:pPr hangingPunct="0"/>
            <a:r>
              <a:rPr lang="ru-RU" sz="1200" dirty="0" smtClean="0"/>
              <a:t>         Спортивная и молодёжная работа в МО </a:t>
            </a:r>
            <a:r>
              <a:rPr lang="ru-RU" sz="1200" dirty="0" err="1" smtClean="0"/>
              <a:t>Мгинское</a:t>
            </a:r>
            <a:r>
              <a:rPr lang="ru-RU" sz="1200" dirty="0" smtClean="0"/>
              <a:t> городское поселение ведётся также на базе МКУК «КДЦ «Мга», в структуру которого входит спортивно-оздоровительный отдел. </a:t>
            </a:r>
            <a:endParaRPr lang="ru-RU" sz="1200" dirty="0"/>
          </a:p>
        </p:txBody>
      </p:sp>
      <p:sp>
        <p:nvSpPr>
          <p:cNvPr id="1027" name="Rectangle 3"/>
          <p:cNvSpPr>
            <a:spLocks noChangeArrowheads="1"/>
          </p:cNvSpPr>
          <p:nvPr/>
        </p:nvSpPr>
        <p:spPr bwMode="auto">
          <a:xfrm>
            <a:off x="107504" y="2849791"/>
            <a:ext cx="8784976" cy="39703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hangingPunct="0"/>
            <a:r>
              <a:rPr lang="ru-RU" sz="1200" dirty="0" smtClean="0"/>
              <a:t>В 2021 году продолжена работа по реализации мероприятий по участию в программах, направленных на совершенствование деятельности МКУК «КДЦ «Мга», а также по улучшению материально-технической базы и ремонту 4 зданий учреждения. Разработана проектно-сметная документация по капитальному ремонту кровли в здании МКУК «КДЦ «Мга». Проведение ремонтных работ по данному объекту запланировано на 2024 год. </a:t>
            </a:r>
          </a:p>
          <a:p>
            <a:pPr hangingPunct="0"/>
            <a:r>
              <a:rPr lang="ru-RU" sz="1200" b="1" dirty="0" smtClean="0"/>
              <a:t>  </a:t>
            </a:r>
            <a:r>
              <a:rPr lang="ru-RU" sz="1200" dirty="0" smtClean="0"/>
              <a:t>Кроме того</a:t>
            </a:r>
            <a:r>
              <a:rPr lang="ru-RU" sz="1200" b="1" dirty="0" smtClean="0"/>
              <a:t>, </a:t>
            </a:r>
            <a:r>
              <a:rPr lang="ru-RU" sz="1200" dirty="0" smtClean="0"/>
              <a:t>проведены: </a:t>
            </a:r>
          </a:p>
          <a:p>
            <a:pPr lvl="0" hangingPunct="0"/>
            <a:r>
              <a:rPr lang="ru-RU" sz="1200" dirty="0" smtClean="0"/>
              <a:t>работы по огнезащитной обработке деревянных конструкций чердачных помещений всех 4 зданий учреждения;</a:t>
            </a:r>
          </a:p>
          <a:p>
            <a:pPr lvl="0" hangingPunct="0"/>
            <a:r>
              <a:rPr lang="ru-RU" sz="1200" dirty="0" smtClean="0"/>
              <a:t>плановые работы по испытанию и измерению электросетей в зданиях СДК «Березовский» и СК </a:t>
            </a:r>
            <a:r>
              <a:rPr lang="ru-RU" sz="1200" dirty="0" err="1" smtClean="0"/>
              <a:t>д.Лезье</a:t>
            </a:r>
            <a:r>
              <a:rPr lang="ru-RU" sz="1200" dirty="0" smtClean="0"/>
              <a:t>;</a:t>
            </a:r>
          </a:p>
          <a:p>
            <a:pPr lvl="0" hangingPunct="0"/>
            <a:r>
              <a:rPr lang="ru-RU" sz="1200" dirty="0" smtClean="0"/>
              <a:t>перезарядка огнетушителей (по сроку службы);</a:t>
            </a:r>
          </a:p>
          <a:p>
            <a:pPr lvl="0" hangingPunct="0"/>
            <a:r>
              <a:rPr lang="ru-RU" sz="1200" dirty="0" smtClean="0"/>
              <a:t>плановые обучения сотрудников (по специальным направлениям);</a:t>
            </a:r>
          </a:p>
          <a:p>
            <a:pPr lvl="0" hangingPunct="0"/>
            <a:r>
              <a:rPr lang="ru-RU" sz="1200" dirty="0" smtClean="0"/>
              <a:t>работы по оформлению паспортов безопасности МКУК «КДЦ «Мга» и всех структурных подразделений</a:t>
            </a:r>
            <a:r>
              <a:rPr lang="ru-RU" sz="1200" dirty="0" smtClean="0"/>
              <a:t>.</a:t>
            </a:r>
            <a:endParaRPr lang="ru-RU" sz="1200" dirty="0" smtClean="0"/>
          </a:p>
          <a:p>
            <a:pPr hangingPunct="0"/>
            <a:r>
              <a:rPr lang="ru-RU" sz="1200" dirty="0" smtClean="0"/>
              <a:t>В рамках государственной программы «Расширение абонентской сети ПАО «МТС» в г.СПб и Ленинградской области» составлена рабочая документация «Строительство волоконно-оптической линии связи ПАО «МТС» и осуществлено подключение к сети «Интернет» 2 структурных подразделений МКУК «КДЦ «Мга» - СДК «Березовский» и СК </a:t>
            </a:r>
            <a:r>
              <a:rPr lang="ru-RU" sz="1200" dirty="0" err="1" smtClean="0"/>
              <a:t>д.Лезье</a:t>
            </a:r>
            <a:r>
              <a:rPr lang="ru-RU" sz="1200" dirty="0" smtClean="0"/>
              <a:t>.  </a:t>
            </a:r>
          </a:p>
          <a:p>
            <a:pPr hangingPunct="0"/>
            <a:r>
              <a:rPr lang="ru-RU" sz="1200" dirty="0" smtClean="0"/>
              <a:t>        В рамках формирования условий для посещения учреждения </a:t>
            </a:r>
            <a:r>
              <a:rPr lang="ru-RU" sz="1200" dirty="0" err="1" smtClean="0"/>
              <a:t>маломобильными</a:t>
            </a:r>
            <a:r>
              <a:rPr lang="ru-RU" sz="1200" dirty="0" smtClean="0"/>
              <a:t> группами населения – закуплены и установлены тактильные таблички со шрифтом Брайля в зданиях КДЦ «Мга» и СК </a:t>
            </a:r>
            <a:r>
              <a:rPr lang="ru-RU" sz="1200" dirty="0" err="1" smtClean="0"/>
              <a:t>д.Лезье</a:t>
            </a:r>
            <a:r>
              <a:rPr lang="ru-RU" sz="1200" dirty="0" smtClean="0"/>
              <a:t>. </a:t>
            </a:r>
          </a:p>
          <a:p>
            <a:pPr hangingPunct="0"/>
            <a:r>
              <a:rPr lang="ru-RU" sz="1200" dirty="0" smtClean="0"/>
              <a:t>МКУК «</a:t>
            </a:r>
            <a:r>
              <a:rPr lang="ru-RU" sz="1200" dirty="0" err="1" smtClean="0"/>
              <a:t>Культурно-Досуговый</a:t>
            </a:r>
            <a:r>
              <a:rPr lang="ru-RU" sz="1200" dirty="0" smtClean="0"/>
              <a:t> центр «Мга» проведено:</a:t>
            </a:r>
          </a:p>
          <a:p>
            <a:pPr lvl="0" hangingPunct="0"/>
            <a:r>
              <a:rPr lang="ru-RU" sz="1200" dirty="0" smtClean="0"/>
              <a:t>19 мероприятий патриотической направленности;  </a:t>
            </a:r>
          </a:p>
          <a:p>
            <a:pPr lvl="0" hangingPunct="0"/>
            <a:r>
              <a:rPr lang="ru-RU" sz="1200" dirty="0" smtClean="0"/>
              <a:t>9 мероприятий по тематике пропаганды здорового образа жизни;</a:t>
            </a:r>
          </a:p>
          <a:p>
            <a:pPr lvl="0" hangingPunct="0"/>
            <a:r>
              <a:rPr lang="ru-RU" sz="1200" dirty="0" smtClean="0"/>
              <a:t>39 игровых программ для детей;</a:t>
            </a:r>
          </a:p>
          <a:p>
            <a:pPr lvl="0" hangingPunct="0"/>
            <a:r>
              <a:rPr lang="ru-RU" sz="1200" dirty="0" smtClean="0"/>
              <a:t>10 концертов силами участников художественной самодеятельности (как очных, так и в режиме </a:t>
            </a:r>
            <a:r>
              <a:rPr lang="ru-RU" sz="1200" dirty="0" err="1" smtClean="0"/>
              <a:t>онлайн</a:t>
            </a:r>
            <a:r>
              <a:rPr lang="ru-RU" sz="1200" dirty="0" smtClean="0"/>
              <a:t>);</a:t>
            </a:r>
          </a:p>
          <a:p>
            <a:pPr lvl="0" hangingPunct="0"/>
            <a:r>
              <a:rPr lang="ru-RU" sz="1200" dirty="0" smtClean="0"/>
              <a:t>16 дискотек</a:t>
            </a:r>
            <a:r>
              <a:rPr lang="ru-RU" sz="1200" dirty="0" smtClean="0"/>
              <a:t>;</a:t>
            </a:r>
            <a:endParaRPr lang="ru-RU" sz="1200" dirty="0" smtClean="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95536" y="474345"/>
            <a:ext cx="8496944" cy="1754326"/>
          </a:xfrm>
          <a:prstGeom prst="rect">
            <a:avLst/>
          </a:prstGeom>
        </p:spPr>
        <p:txBody>
          <a:bodyPr wrap="square">
            <a:spAutoFit/>
          </a:bodyPr>
          <a:lstStyle/>
          <a:p>
            <a:pPr lvl="0" hangingPunct="0"/>
            <a:r>
              <a:rPr lang="ru-RU" sz="1200" dirty="0" smtClean="0"/>
              <a:t>9 мероприятий по профилактике наркомании, </a:t>
            </a:r>
            <a:r>
              <a:rPr lang="ru-RU" sz="1200" dirty="0" err="1" smtClean="0"/>
              <a:t>табакокурения</a:t>
            </a:r>
            <a:r>
              <a:rPr lang="ru-RU" sz="1200" dirty="0" smtClean="0"/>
              <a:t>, вредных привычек;</a:t>
            </a:r>
          </a:p>
          <a:p>
            <a:pPr lvl="0" hangingPunct="0"/>
            <a:r>
              <a:rPr lang="ru-RU" sz="1200" dirty="0" smtClean="0"/>
              <a:t>7 мероприятий по профилактике экстремизма и терроризма, а также пожарной безопасности.</a:t>
            </a:r>
          </a:p>
          <a:p>
            <a:pPr hangingPunct="0"/>
            <a:r>
              <a:rPr lang="ru-RU" sz="1200" dirty="0" smtClean="0"/>
              <a:t>На сегодняшний день в МКУК КДЦ «Мга» работает 61 творческий коллектив, в них занимаются 807 человек (6,9 % от всего населения МО </a:t>
            </a:r>
            <a:r>
              <a:rPr lang="ru-RU" sz="1200" dirty="0" err="1" smtClean="0"/>
              <a:t>Мгинское</a:t>
            </a:r>
            <a:r>
              <a:rPr lang="ru-RU" sz="1200" dirty="0" smtClean="0"/>
              <a:t> г.п.).</a:t>
            </a:r>
          </a:p>
          <a:p>
            <a:pPr hangingPunct="0"/>
            <a:r>
              <a:rPr lang="ru-RU" sz="1200" dirty="0" smtClean="0"/>
              <a:t>В 2021 году самыми значимыми событиями в сфере культуры были:</a:t>
            </a:r>
          </a:p>
          <a:p>
            <a:pPr hangingPunct="0"/>
            <a:r>
              <a:rPr lang="ru-RU" sz="1200" dirty="0" smtClean="0"/>
              <a:t> </a:t>
            </a:r>
          </a:p>
          <a:p>
            <a:pPr hangingPunct="0"/>
            <a:r>
              <a:rPr lang="ru-RU" sz="1200" dirty="0" smtClean="0"/>
              <a:t>– проведение районного мероприятия – торжественной церемонии чествования победителей и участников муниципального этапа Всероссийского конкурса «Учитель года-2021»;</a:t>
            </a:r>
          </a:p>
          <a:p>
            <a:pPr hangingPunct="0"/>
            <a:r>
              <a:rPr lang="ru-RU" sz="1200" dirty="0" smtClean="0"/>
              <a:t>– проведение районного фестиваля-конкурса фото-видео творчества «Семейный альбом»;</a:t>
            </a:r>
          </a:p>
        </p:txBody>
      </p:sp>
      <p:pic>
        <p:nvPicPr>
          <p:cNvPr id="2050" name="Picture 2" descr="IMG_1798"/>
          <p:cNvPicPr>
            <a:picLocks noChangeAspect="1" noChangeArrowheads="1"/>
          </p:cNvPicPr>
          <p:nvPr/>
        </p:nvPicPr>
        <p:blipFill>
          <a:blip r:embed="rId2" cstate="print"/>
          <a:srcRect/>
          <a:stretch>
            <a:fillRect/>
          </a:stretch>
        </p:blipFill>
        <p:spPr bwMode="auto">
          <a:xfrm>
            <a:off x="5868144" y="2276872"/>
            <a:ext cx="2962275" cy="1657350"/>
          </a:xfrm>
          <a:prstGeom prst="rect">
            <a:avLst/>
          </a:prstGeom>
          <a:noFill/>
          <a:ln w="9525">
            <a:noFill/>
            <a:miter lim="800000"/>
            <a:headEnd/>
            <a:tailEnd/>
          </a:ln>
        </p:spPr>
      </p:pic>
      <p:sp>
        <p:nvSpPr>
          <p:cNvPr id="2051" name="Rectangle 3"/>
          <p:cNvSpPr>
            <a:spLocks noChangeArrowheads="1"/>
          </p:cNvSpPr>
          <p:nvPr/>
        </p:nvSpPr>
        <p:spPr bwMode="auto">
          <a:xfrm>
            <a:off x="179512" y="2988240"/>
            <a:ext cx="5328592"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indent="90488" fontAlgn="base" hangingPunct="0">
              <a:lnSpc>
                <a:spcPct val="100000"/>
              </a:lnSpc>
              <a:spcBef>
                <a:spcPct val="0"/>
              </a:spcBef>
              <a:spcAft>
                <a:spcPct val="0"/>
              </a:spcAft>
              <a:buClrTx/>
              <a:buSzTx/>
              <a:buFontTx/>
              <a:buNone/>
              <a:tabLst/>
            </a:pPr>
            <a:r>
              <a:rPr lang="ru-RU" sz="1200" dirty="0" smtClean="0"/>
              <a:t>На мероприятия в области физической культуры и спорта в 2021 году из местного бюджета израсходовано 285 998,11 рублей.</a:t>
            </a:r>
          </a:p>
          <a:p>
            <a:pPr marR="0" lvl="0" indent="90488" fontAlgn="base" hangingPunct="0">
              <a:lnSpc>
                <a:spcPct val="100000"/>
              </a:lnSpc>
              <a:spcBef>
                <a:spcPct val="0"/>
              </a:spcBef>
              <a:spcAft>
                <a:spcPct val="0"/>
              </a:spcAft>
              <a:buClrTx/>
              <a:buSzTx/>
              <a:buFontTx/>
              <a:buNone/>
              <a:tabLst/>
            </a:pPr>
            <a:r>
              <a:rPr lang="ru-RU" sz="1200" dirty="0" smtClean="0"/>
              <a:t>Численность жителей МО </a:t>
            </a:r>
            <a:r>
              <a:rPr lang="ru-RU" sz="1200" dirty="0" err="1" smtClean="0"/>
              <a:t>Мгинское</a:t>
            </a:r>
            <a:r>
              <a:rPr lang="ru-RU" sz="1200" dirty="0" smtClean="0"/>
              <a:t> городское поселение, активно занимающихся физической культурой и массовым спортом по месту жительства, в спортивных секциях и клубах составила 79 человек. </a:t>
            </a:r>
          </a:p>
          <a:p>
            <a:pPr marR="0" lvl="0" indent="90488" fontAlgn="base" hangingPunct="0">
              <a:lnSpc>
                <a:spcPct val="100000"/>
              </a:lnSpc>
              <a:spcBef>
                <a:spcPct val="0"/>
              </a:spcBef>
              <a:spcAft>
                <a:spcPct val="0"/>
              </a:spcAft>
              <a:buClrTx/>
              <a:buSzTx/>
              <a:buFontTx/>
              <a:buNone/>
              <a:tabLst/>
            </a:pPr>
            <a:r>
              <a:rPr lang="ru-RU" sz="1200" dirty="0" smtClean="0"/>
              <a:t>Количество спортсменов, участвующих в первенствах района и поселения за 2021 год составило 182 человека.  Целевые показатели достигнуты полностью.</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043608" y="260649"/>
            <a:ext cx="5814392" cy="523220"/>
          </a:xfrm>
          <a:prstGeom prst="rect">
            <a:avLst/>
          </a:prstGeom>
        </p:spPr>
        <p:txBody>
          <a:bodyPr wrap="square">
            <a:spAutoFit/>
          </a:bodyPr>
          <a:lstStyle/>
          <a:p>
            <a:pPr lvl="0" indent="450850" algn="ctr" fontAlgn="base">
              <a:spcBef>
                <a:spcPct val="0"/>
              </a:spcBef>
              <a:spcAft>
                <a:spcPct val="0"/>
              </a:spcAft>
            </a:pPr>
            <a:r>
              <a:rPr lang="ru-RU" sz="2800" b="1" dirty="0" smtClean="0">
                <a:latin typeface="Arial" pitchFamily="34" charset="0"/>
                <a:ea typeface="Times New Roman" pitchFamily="18" charset="0"/>
                <a:cs typeface="Arial" pitchFamily="34" charset="0"/>
              </a:rPr>
              <a:t>Программный бюджет</a:t>
            </a:r>
          </a:p>
        </p:txBody>
      </p:sp>
      <p:sp>
        <p:nvSpPr>
          <p:cNvPr id="4" name="Прямоугольник 3"/>
          <p:cNvSpPr/>
          <p:nvPr/>
        </p:nvSpPr>
        <p:spPr>
          <a:xfrm>
            <a:off x="611560" y="836712"/>
            <a:ext cx="8280920" cy="2585323"/>
          </a:xfrm>
          <a:prstGeom prst="rect">
            <a:avLst/>
          </a:prstGeom>
        </p:spPr>
        <p:txBody>
          <a:bodyPr wrap="square">
            <a:spAutoFit/>
          </a:bodyPr>
          <a:lstStyle/>
          <a:p>
            <a:r>
              <a:rPr lang="ru-RU" dirty="0" smtClean="0"/>
              <a:t>     Муниципальная программа – это документ, определяющий цели и задачи муниципальной политики в определенной сфере, способы их достижения, примерные объемы используемых финансовых ресурсов. Программный бюджет позволяет оценить, насколько эффективно используются бюджетные средства. </a:t>
            </a:r>
          </a:p>
          <a:p>
            <a:r>
              <a:rPr lang="ru-RU" dirty="0" smtClean="0"/>
              <a:t>     В 2021 году в МО </a:t>
            </a:r>
            <a:r>
              <a:rPr lang="ru-RU" dirty="0" err="1" smtClean="0"/>
              <a:t>Мгинское</a:t>
            </a:r>
            <a:r>
              <a:rPr lang="ru-RU" dirty="0" smtClean="0"/>
              <a:t> городское  поселение осуществлялась реализация 14 муниципальных программ. Подробная информация обо всех принятых муниципальных программах, их целях, мероприятиях, финансировании, показателях результативности содержится  на сайте администрации г.п.Мга в разделе «Бюджет»: </a:t>
            </a:r>
            <a:r>
              <a:rPr lang="en-US" dirty="0" smtClean="0"/>
              <a:t>http://mga.lenobl.ru/ec/bud/effect</a:t>
            </a:r>
            <a:endParaRPr lang="ru-RU"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188641"/>
            <a:ext cx="8352928" cy="369332"/>
          </a:xfrm>
          <a:prstGeom prst="rect">
            <a:avLst/>
          </a:prstGeom>
        </p:spPr>
        <p:txBody>
          <a:bodyPr wrap="square">
            <a:spAutoFit/>
          </a:bodyPr>
          <a:lstStyle/>
          <a:p>
            <a:r>
              <a:rPr lang="ru-RU" b="1" dirty="0" smtClean="0"/>
              <a:t>ДОЛЯ РАСХОДОВ, ФОРМИРУЕМАЯ В РАМКАХ МУНИЦИПАЛЬНЫХ ПРОГРАММ </a:t>
            </a:r>
            <a:endParaRPr lang="ru-RU" b="1" dirty="0"/>
          </a:p>
        </p:txBody>
      </p:sp>
      <p:graphicFrame>
        <p:nvGraphicFramePr>
          <p:cNvPr id="4" name="Диаграмма 3"/>
          <p:cNvGraphicFramePr/>
          <p:nvPr/>
        </p:nvGraphicFramePr>
        <p:xfrm>
          <a:off x="755576" y="764704"/>
          <a:ext cx="7848872" cy="4696296"/>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548680"/>
            <a:ext cx="8208912" cy="4339650"/>
          </a:xfrm>
          <a:prstGeom prst="rect">
            <a:avLst/>
          </a:prstGeom>
        </p:spPr>
        <p:txBody>
          <a:bodyPr wrap="square">
            <a:spAutoFit/>
          </a:bodyPr>
          <a:lstStyle/>
          <a:p>
            <a:r>
              <a:rPr lang="ru-RU" sz="1200" dirty="0" smtClean="0"/>
              <a:t>А      Администратор доходов бюджета Орган государственной власти (местного самоуправления), орган управления государственным внебюджетным фондом, Центральный банк Российской Федерации, казенное учреждение, осуществляющий(ее): - контроль за правильностью исчисления, - полнотой и своевременностью уплаты, - начисление, - учет, - взыскание, - принятие решений о возврате (зачете) излишне уплаченных (взысканных) платежей, пеней и штрафов по ним, являющихся доходами бюджетов бюджетной системы РФ.  </a:t>
            </a:r>
          </a:p>
          <a:p>
            <a:r>
              <a:rPr lang="ru-RU" sz="1200" dirty="0" smtClean="0"/>
              <a:t>         Администратор источников финансирования дефицита бюджета Орган государственной власти (местного самоуправления), орган управления государственным внебюджетным фондом, иная организация, имеющий(</a:t>
            </a:r>
            <a:r>
              <a:rPr lang="ru-RU" sz="1200" dirty="0" err="1" smtClean="0"/>
              <a:t>ая</a:t>
            </a:r>
            <a:r>
              <a:rPr lang="ru-RU" sz="1200" dirty="0" smtClean="0"/>
              <a:t>) право осуществлять операции с источниками финансирования дефицита бюджета. </a:t>
            </a:r>
          </a:p>
          <a:p>
            <a:r>
              <a:rPr lang="ru-RU" sz="1200" dirty="0" smtClean="0"/>
              <a:t>Б       Бюджет Фонд денежных средств, предназначенный для финансирования функций государства (федеральный и региональный уровень) и местного самоуправления (местный уровень). Представляет собой главный финансовый документ страны (региона, муниципалитета, поселения), утверждаемый органом законодательной власти соответствующего уровня управления.</a:t>
            </a:r>
          </a:p>
          <a:p>
            <a:r>
              <a:rPr lang="ru-RU" sz="1200" dirty="0" smtClean="0"/>
              <a:t>           Бюджет государственного внебюджетного фонда В состав бюджетов государственных внебюджетных фондов входят бюджеты государственных внебюджетных фондов Российской Федерации и бюджеты территориальных государственных внебюджетных фондов. Бюджетами государственных внебюджетных фондов Российской Федерации являются: - бюджет Пенсионного фонда Российской Федерации; - бюджет Фонда социального страхования Российской Федерации; - бюджет Федерального фонда обязательного медицинского страхования. Бюджетами территориальных государственных внебюджетных фондов являются бюджеты территориальных фондов обязательного медицинского страхования.</a:t>
            </a:r>
          </a:p>
          <a:p>
            <a:r>
              <a:rPr lang="ru-RU" sz="1200" dirty="0" smtClean="0"/>
              <a:t>         Бюджет консолидированный Свод бюджетов бюджетной системы Российской Федерации на соответствующей территории (за исключением бюджетов государственных внебюджетных фондов). Консолидированным может быть бюджет на местном уровне (свод бюджета муниципального образования и бюджетов входящих в него поселений), региональном (свод бюджета субъекта Российской Федерации и бюджетов входящих в него муниципальных образований), федеральном (свод всех бюджетов бюджетной системы Российской Федерации).</a:t>
            </a:r>
            <a:endParaRPr lang="ru-RU" sz="1200" dirty="0"/>
          </a:p>
        </p:txBody>
      </p:sp>
      <p:sp>
        <p:nvSpPr>
          <p:cNvPr id="3" name="Прямоугольник 2"/>
          <p:cNvSpPr/>
          <p:nvPr/>
        </p:nvSpPr>
        <p:spPr>
          <a:xfrm>
            <a:off x="3894731" y="116632"/>
            <a:ext cx="1354538" cy="369332"/>
          </a:xfrm>
          <a:prstGeom prst="rect">
            <a:avLst/>
          </a:prstGeom>
        </p:spPr>
        <p:txBody>
          <a:bodyPr wrap="square">
            <a:spAutoFit/>
          </a:bodyPr>
          <a:lstStyle/>
          <a:p>
            <a:r>
              <a:rPr lang="ru-RU" dirty="0" smtClean="0"/>
              <a:t>ГЛОССАРИЙ</a:t>
            </a:r>
            <a:endParaRPr lang="ru-RU"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692696"/>
            <a:ext cx="7848872" cy="5632311"/>
          </a:xfrm>
          <a:prstGeom prst="rect">
            <a:avLst/>
          </a:prstGeom>
        </p:spPr>
        <p:txBody>
          <a:bodyPr wrap="square">
            <a:spAutoFit/>
          </a:bodyPr>
          <a:lstStyle/>
          <a:p>
            <a:r>
              <a:rPr lang="ru-RU" sz="1200" dirty="0" smtClean="0"/>
              <a:t>            Бюджет муниципального образования Фонд денежных средств, предназначенный для финансирования функций, отнесенных к ведению местного самоуправления. Основной финансовый документ муниципального образования, поселения на текущий год, принимаемый представительным органом местного самоуправления.   </a:t>
            </a:r>
          </a:p>
          <a:p>
            <a:r>
              <a:rPr lang="ru-RU" sz="1200" dirty="0" smtClean="0"/>
              <a:t>            Бюджетная классификация Группировка доходов и расходов бюджетов всех уровней бюджетной системы РФ, а также источников финансирования дефицитов этих бюджетов, используемая для составления и исполнения бюджетов. </a:t>
            </a:r>
          </a:p>
          <a:p>
            <a:r>
              <a:rPr lang="ru-RU" sz="1200" dirty="0" smtClean="0"/>
              <a:t>             Бюджетная роспись Документ, который составляется и ведется: - Главным распорядителем бюджетных средств - в целях исполнения бюджета в части расходов; - Главным администратором источников финансирования дефицита бюджета - в целях исполнения бюджета в части источников финансирования дефицита бюджета.     </a:t>
            </a:r>
          </a:p>
          <a:p>
            <a:r>
              <a:rPr lang="ru-RU" sz="1200" dirty="0" smtClean="0"/>
              <a:t>             Бюджетная система Российской Федерации Совокупность всех бюджетов в РФ: федерального, региональных, местных, государственных внебюджетных фондов. </a:t>
            </a:r>
          </a:p>
          <a:p>
            <a:r>
              <a:rPr lang="ru-RU" sz="1200" dirty="0" smtClean="0"/>
              <a:t>             Бюджетная смета Документ, устанавливающий лимиты бюджетных обязательств казенного учреждения. Бюджетная смета представлена в разрезе кодов бюджетной классификации расходов.</a:t>
            </a:r>
          </a:p>
          <a:p>
            <a:r>
              <a:rPr lang="ru-RU" sz="1200" dirty="0" smtClean="0"/>
              <a:t>             Бюджетное обязательство Расходное обязательство, подлежащие исполнению в соответствующем финансовом году.</a:t>
            </a:r>
          </a:p>
          <a:p>
            <a:r>
              <a:rPr lang="ru-RU" sz="1200" dirty="0" smtClean="0"/>
              <a:t>              Бюджетные ассигнования Предельные объемы денежных средств, предусмотренные в соответствующем финансовом году для исполнения бюджетных обязательств. </a:t>
            </a:r>
          </a:p>
          <a:p>
            <a:r>
              <a:rPr lang="ru-RU" sz="1200" dirty="0" smtClean="0"/>
              <a:t>              Бюджетные инвестиции Средства бюджета, направленные на приобретение, модернизацию государственного (муниципального) имущества. </a:t>
            </a:r>
          </a:p>
          <a:p>
            <a:r>
              <a:rPr lang="ru-RU" sz="1200" dirty="0" smtClean="0"/>
              <a:t>              Бюджетный процесс Деятельность по подготовке проектов бюджетов, утверждению и исполнению бюджетов, контролю за их исполнением, осуществлению бюджетного учета, составлению, внешней проверке, рассмотрению и утверждению бюджетной отчетности. </a:t>
            </a:r>
          </a:p>
          <a:p>
            <a:r>
              <a:rPr lang="ru-RU" sz="1200" dirty="0" smtClean="0"/>
              <a:t>              Бюджет субъекта Российской Федерации 1.Фонд денежных средств субъекта РФ. Бюджет субъекта РФ может быть: - собственно бюджет региона - фонд денежных средств, предназначенный для финансирования функций, отнесенных к предметам ведения субъекта РФ; - консолидированный - включает в себя бюджет региона и бюджеты муниципальных образований, входящих в состав данного региона. 2.2. Основной финансовый документ региона на текущий финансовый год, имеющий силу закона.</a:t>
            </a:r>
          </a:p>
          <a:p>
            <a:r>
              <a:rPr lang="ru-RU" sz="1200" dirty="0" smtClean="0"/>
              <a:t>              Бюджет федеральный 1. Фонд денежных средств, предназначенный для финансирования функций, отнесенных к предметам ведения государства. 2. Основной финансовый документ страны на текущий финансовый год, имеющий силу закона.</a:t>
            </a:r>
            <a:endParaRPr lang="ru-RU" sz="12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332656"/>
            <a:ext cx="7920880" cy="6186309"/>
          </a:xfrm>
          <a:prstGeom prst="rect">
            <a:avLst/>
          </a:prstGeom>
        </p:spPr>
        <p:txBody>
          <a:bodyPr wrap="square">
            <a:spAutoFit/>
          </a:bodyPr>
          <a:lstStyle/>
          <a:p>
            <a:r>
              <a:rPr lang="ru-RU" sz="1200" dirty="0" smtClean="0"/>
              <a:t>В            Ведомственная структура расходов бюджета Распределение бюджетных средств по главным распорядителям бюджетных средств, по разделам, подразделам, целевым статьям и видам расходов бюджетной классификации Российской Федерации.</a:t>
            </a:r>
          </a:p>
          <a:p>
            <a:r>
              <a:rPr lang="ru-RU" sz="1200" dirty="0" smtClean="0"/>
              <a:t>               Внешний долг Долг, выраженный в иностранной валюте. В объем внешнего долга не включается долг субъектов РФ и муниципальных образований перед Российской Федерацией, выраженный в иностранной валюте.   </a:t>
            </a:r>
          </a:p>
          <a:p>
            <a:r>
              <a:rPr lang="ru-RU" sz="1200" dirty="0" smtClean="0"/>
              <a:t>               Внутренний долг Долг, выраженный в валюте РФ (рублях), а также долг субъектов РФ и муниципальных образований перед Российской Федерацией, выраженный в иностранной валюте.</a:t>
            </a:r>
          </a:p>
          <a:p>
            <a:r>
              <a:rPr lang="ru-RU" sz="1200" dirty="0" smtClean="0"/>
              <a:t> Г            Главный администратор доходов бюджета Орган государственной власти (местного самоуправления), орган управления государственным внебюджетным фондом, Центральный банк Российской Федерации, казенное учреждение, имеющий(ее) в своем ведении администраторов доходов бюджета. </a:t>
            </a:r>
          </a:p>
          <a:p>
            <a:r>
              <a:rPr lang="ru-RU" sz="1200" dirty="0" smtClean="0"/>
              <a:t>               Главный администратор источников финансирования дефицита бюджета Орган государственной власти (местного самоуправления), орган управления государственным внебюджетным фондом, иная организация, имеющий(</a:t>
            </a:r>
            <a:r>
              <a:rPr lang="ru-RU" sz="1200" dirty="0" err="1" smtClean="0"/>
              <a:t>ая</a:t>
            </a:r>
            <a:r>
              <a:rPr lang="ru-RU" sz="1200" dirty="0" smtClean="0"/>
              <a:t>) в своем ведении администраторов источников финансирования дефицита бюджета. </a:t>
            </a:r>
          </a:p>
          <a:p>
            <a:r>
              <a:rPr lang="ru-RU" sz="1200" dirty="0" smtClean="0"/>
              <a:t>               Главный распорядитель бюджетных средств (ГРБС) Орган государственной власти (местного самоуправления), орган управления государственным внебюджетным фондом, или наиболее значимое учреждение науки, образования, культуры и здравоохранения, напрямую получающий(ее) средства из бюджета и наделенный правом распределять их между подведомственными распорядителями и получателями бюджетных средств.</a:t>
            </a:r>
          </a:p>
          <a:p>
            <a:r>
              <a:rPr lang="ru-RU" sz="1200" dirty="0" smtClean="0"/>
              <a:t>                Государственная или муниципальная гарантия Вид долгового обязательства государства (муниципального образования). Предполагает обязанность государства (муниципального образования) уплатить кредитору (бенефициару) определенную денежную сумму за должника (принципала) за счет средств соответствующего бюджета при наступлении гарантийного случая.</a:t>
            </a:r>
          </a:p>
          <a:p>
            <a:r>
              <a:rPr lang="ru-RU" sz="1200" dirty="0" smtClean="0"/>
              <a:t>               Государственная программа Система мероприятий и инструментов государственной политики, обеспечивающих в рамках реализации ключевых государственных функций достижение приоритетов и целей государственной политики в сфере социально-экономического развития и безопасности. </a:t>
            </a:r>
          </a:p>
          <a:p>
            <a:r>
              <a:rPr lang="ru-RU" sz="1200" dirty="0" smtClean="0"/>
              <a:t>              Государственное (муниципальное) задание Документ, содержащий требования к составу, качеству, объему, условиям, порядку и результатам оказания государственных (муниципальных) услуг (выполнения работ).</a:t>
            </a:r>
          </a:p>
          <a:p>
            <a:r>
              <a:rPr lang="ru-RU" sz="1200" dirty="0" smtClean="0"/>
              <a:t>              Государственные (муниципальные) услуги (работы) Услуги (работы), оказываемые (выполняемые) органами государственной власти (органами местного самоуправления), государственными (муниципальными) учреждениями. </a:t>
            </a:r>
          </a:p>
          <a:p>
            <a:r>
              <a:rPr lang="ru-RU" sz="1200" dirty="0" smtClean="0"/>
              <a:t>               Государственный или муниципальный долг Обязательства публично-правового образования по полученным кредитам, выпущенным ценным бумагам, предоставленным гарантиям перед третьими лицами. </a:t>
            </a:r>
          </a:p>
          <a:p>
            <a:r>
              <a:rPr lang="ru-RU" sz="1200" dirty="0" smtClean="0"/>
              <a:t>               Государственная программа Система мероприятий и инструментов государственной политики, обеспечивающих в рамках реализации ключевых государственных функций достижение приоритетов и целей государственной политики в сфере социально-экономического развития и безопасности. </a:t>
            </a:r>
            <a:endParaRPr lang="ru-RU" sz="12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188641"/>
            <a:ext cx="8208912" cy="6740307"/>
          </a:xfrm>
          <a:prstGeom prst="rect">
            <a:avLst/>
          </a:prstGeom>
        </p:spPr>
        <p:txBody>
          <a:bodyPr wrap="square">
            <a:spAutoFit/>
          </a:bodyPr>
          <a:lstStyle/>
          <a:p>
            <a:r>
              <a:rPr lang="ru-RU" sz="1200" dirty="0" smtClean="0"/>
              <a:t>Д          Дефицит бюджета Превышение расходов бюджета над его доходами. </a:t>
            </a:r>
          </a:p>
          <a:p>
            <a:r>
              <a:rPr lang="ru-RU" sz="1200" dirty="0" smtClean="0"/>
              <a:t>             Дотации Средства, предоставляемые одним бюджетом бюджетной системы РФ другому бюджету на безвозмездной и безвозвратной основе без указания конкретных целей использования.</a:t>
            </a:r>
          </a:p>
          <a:p>
            <a:r>
              <a:rPr lang="ru-RU" sz="1200" dirty="0" smtClean="0"/>
              <a:t>             Доходы бюджета Поступающие от населения, организаций, учреждений в бюджет денежные средства в виде: -налогов; - неналоговых поступлений (пошлины, доходы от продажи имущества, штрафы и т.п.); -безвозмездных поступлений; - доходов от предпринимательской деятельности бюджетных организаций. Кредиты, доходы от выпуска ценных бумаг, полученные государством (органами местного самоуправления), не включаются в состав доходов.</a:t>
            </a:r>
          </a:p>
          <a:p>
            <a:r>
              <a:rPr lang="ru-RU" sz="1200" dirty="0" smtClean="0"/>
              <a:t> Е           Единый счет бюджета Счет (совокупность счетов), открытый (открытых) Федеральному казначейству в учреждении Центрального банка РФ отдельно по каждому бюджету бюджетной системы РФ для осуществления операций по кассовым поступлениям в бюджет и кассовым выплатам из бюджета.</a:t>
            </a:r>
          </a:p>
          <a:p>
            <a:r>
              <a:rPr lang="ru-RU" sz="1200" dirty="0" smtClean="0"/>
              <a:t> И         Источники финансирования дефицита бюджета Средства, привлекаемые в бюджет для покрытия дефицита (кредиты банков, кредиты от других уровней бюджетов, кредиты финансовых международных организаций, ценные бумаги, иные источники). </a:t>
            </a:r>
          </a:p>
          <a:p>
            <a:r>
              <a:rPr lang="ru-RU" sz="1200" dirty="0" smtClean="0"/>
              <a:t>К          Казенное учреждение Государственное (муниципальное) учреждение; финансовое обеспечение деятельности которого осуществляется за счет средств соответствующего бюджета на основании бюджетной сметы. Л Лимиты бюджетных обязательств Объем прав (в денежном выражении) по принятию и исполнению казенным учреждением бюджетных обязательств в текущем финансовом году и плановом периоде. </a:t>
            </a:r>
          </a:p>
          <a:p>
            <a:r>
              <a:rPr lang="ru-RU" sz="1200" dirty="0" smtClean="0"/>
              <a:t>М         Межбюджетные отношения Взаимоотношения между публично-правовыми образованиями по вопросам осуществления бюджетного процесса. </a:t>
            </a:r>
          </a:p>
          <a:p>
            <a:r>
              <a:rPr lang="ru-RU" sz="1200" dirty="0" smtClean="0"/>
              <a:t>             Межбюджетные трансферты Средства, предоставляемые одним бюджетом бюджетной системы РФ другому бюджету. Н </a:t>
            </a:r>
            <a:r>
              <a:rPr lang="ru-RU" sz="1200" dirty="0" err="1" smtClean="0"/>
              <a:t>Непрограммные</a:t>
            </a:r>
            <a:r>
              <a:rPr lang="ru-RU" sz="1200" dirty="0" smtClean="0"/>
              <a:t> расходы Расходные обязательства, не включенные в государственные программы. </a:t>
            </a:r>
          </a:p>
          <a:p>
            <a:r>
              <a:rPr lang="ru-RU" sz="1200" dirty="0" smtClean="0"/>
              <a:t>О           Обоснование бюджетных ассигнований Документ, содержащий информацию о бюджетных средствах в очередном финансовом году (очередном финансовом году и плановом периоде). </a:t>
            </a:r>
          </a:p>
          <a:p>
            <a:r>
              <a:rPr lang="ru-RU" sz="1200" dirty="0" smtClean="0"/>
              <a:t>              Отчетный финансовый год Год, предшествующий текущему финансовому году. </a:t>
            </a:r>
          </a:p>
          <a:p>
            <a:r>
              <a:rPr lang="ru-RU" sz="1200" dirty="0" smtClean="0"/>
              <a:t>              Очередной финансовый год Год, следующий за текущим финансовым годом. </a:t>
            </a:r>
          </a:p>
          <a:p>
            <a:r>
              <a:rPr lang="ru-RU" sz="1200" dirty="0" smtClean="0"/>
              <a:t>П            Плановый период Два финансовых года, следующие за очередным финансовым годом. </a:t>
            </a:r>
          </a:p>
          <a:p>
            <a:r>
              <a:rPr lang="ru-RU" sz="1200" dirty="0" smtClean="0"/>
              <a:t>              Получатель бюджетных средств (ПБС) Орган государственной власти (местного самоуправления), орган управления государственным внебюджетным фондом, или находящееся в ведении ГРБС казенное учреждение, имеющий(ее) право на исполнение своих функций за счет средств соответствующего бюджета.</a:t>
            </a:r>
          </a:p>
          <a:p>
            <a:r>
              <a:rPr lang="ru-RU" sz="1200" dirty="0" smtClean="0"/>
              <a:t>              </a:t>
            </a:r>
            <a:r>
              <a:rPr lang="ru-RU" sz="1200" dirty="0" err="1" smtClean="0"/>
              <a:t>Профицит</a:t>
            </a:r>
            <a:r>
              <a:rPr lang="ru-RU" sz="1200" dirty="0" smtClean="0"/>
              <a:t> бюджета Превышение доходов бюджета над его расходами. </a:t>
            </a:r>
          </a:p>
          <a:p>
            <a:r>
              <a:rPr lang="ru-RU" sz="1200" dirty="0" smtClean="0"/>
              <a:t>              Публично-правовое образование Российская Федерация (федеральное государство) в целом; - Субъекты РФ - республики, края, области, города федерального подчинения, автономные области, автономные округа; Муниципальные образования. </a:t>
            </a:r>
          </a:p>
          <a:p>
            <a:r>
              <a:rPr lang="ru-RU" sz="1200" dirty="0" smtClean="0"/>
              <a:t>              Публичные обязательства Обязательства публично-правового образования, вытекающие из нормативных актов (законов, постановлений, распоряжений и др.), перед населением, организациями, другими публично-правовыми образованиями.</a:t>
            </a:r>
            <a:endParaRPr lang="ru-RU" sz="12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476672"/>
            <a:ext cx="8568952" cy="3970318"/>
          </a:xfrm>
          <a:prstGeom prst="rect">
            <a:avLst/>
          </a:prstGeom>
        </p:spPr>
        <p:txBody>
          <a:bodyPr wrap="square">
            <a:spAutoFit/>
          </a:bodyPr>
          <a:lstStyle/>
          <a:p>
            <a:r>
              <a:rPr lang="ru-RU" sz="1200" dirty="0" smtClean="0"/>
              <a:t>Р        Распорядитель бюджетных средств (РБС) Орган государственной власти (местного самоуправления), орган управления государственным внебюджетным фондом, или казенное учреждение, наделенный(</a:t>
            </a:r>
            <a:r>
              <a:rPr lang="ru-RU" sz="1200" dirty="0" err="1" smtClean="0"/>
              <a:t>ое</a:t>
            </a:r>
            <a:r>
              <a:rPr lang="ru-RU" sz="1200" dirty="0" smtClean="0"/>
              <a:t>) правом распределять полученные средства бюджета между подведомственными распорядителями и получателями бюджетных средств. </a:t>
            </a:r>
          </a:p>
          <a:p>
            <a:r>
              <a:rPr lang="ru-RU" sz="1200" dirty="0" smtClean="0"/>
              <a:t>          Расходное обязательство Обязанность публично-правового образования предоставить физическому или юридическому лицу, иному уровню бюджета, международной организации средства из соответствующего бюджета. </a:t>
            </a:r>
          </a:p>
          <a:p>
            <a:r>
              <a:rPr lang="ru-RU" sz="1200" dirty="0" smtClean="0"/>
              <a:t>          Расходы бюджета Выплачиваемые из бюджета денежные средства. Реальный дефицит Объем дефицита бюджета без учета поступления средств от продажи акций и иных форм участия в капитале, а также остатков бюджетных средств, являющихся собственными источниками финансирования дефицита </a:t>
            </a:r>
          </a:p>
          <a:p>
            <a:r>
              <a:rPr lang="ru-RU" sz="1200" dirty="0" smtClean="0"/>
              <a:t> С       Сводная бюджетная роспись Документ, который составляется и ведется финансовым органом (</a:t>
            </a:r>
            <a:r>
              <a:rPr lang="ru-RU" sz="1200" dirty="0" err="1" smtClean="0"/>
              <a:t>органом</a:t>
            </a:r>
            <a:r>
              <a:rPr lang="ru-RU" sz="1200" dirty="0" smtClean="0"/>
              <a:t> управления государственным внебюджетным фондом) в целях организации исполнения бюджета по расходам бюджета и источникам финансирования дефицита бюджета.</a:t>
            </a:r>
          </a:p>
          <a:p>
            <a:r>
              <a:rPr lang="ru-RU" sz="1200" dirty="0" smtClean="0"/>
              <a:t> Т       Текущий финансовый год Год, в котором осуществляется исполнение бюджета, составление и рассмотрение проекта бюджета на очередной финансовый год и плановый период.</a:t>
            </a:r>
          </a:p>
          <a:p>
            <a:r>
              <a:rPr lang="ru-RU" sz="1200" dirty="0" smtClean="0"/>
              <a:t> У       Участники бюджетного процесса Субъекты, осуществляющие деятельность по составлению и рассмотрению проектов бюджетов, утверждению и исполнению бюджетов, контролю за их исполнением, осуществлению бюджетного учета, составлению, внешней проверке, рассмотрению и утверждению бюджетной отчетности.</a:t>
            </a:r>
          </a:p>
          <a:p>
            <a:r>
              <a:rPr lang="ru-RU" sz="1200" dirty="0" smtClean="0"/>
              <a:t> Ф       Финансовый орган На федеральном уровне - Министерство финансов Российской Федерации. На уровне субъекта РФ - органы исполнительной власти субъектов РФ, осуществляющие составление и организацию исполнения бюджетов субъектов РФ (министерства финансов, департаменты финансов, управления финансов и др.). На местном уровне - органы (должностные лица) местных администраций, осуществляющие составление и организацию исполнения местных бюджетов (департаменты финансов, управления финансов, финансовые отделы и др.). </a:t>
            </a:r>
            <a:endParaRPr lang="ru-RU" sz="12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251520" y="116632"/>
            <a:ext cx="8892480" cy="1296144"/>
          </a:xfrm>
        </p:spPr>
        <p:txBody>
          <a:bodyPr anchor="ctr">
            <a:normAutofit/>
          </a:bodyPr>
          <a:lstStyle/>
          <a:p>
            <a:r>
              <a:rPr lang="ru-RU" sz="1600" dirty="0" smtClean="0"/>
              <a:t>ИЗ ЧЕГО ФОРМИРУЕТСЯ ДОХОДНАЯ ЧАСТЬ </a:t>
            </a:r>
            <a:r>
              <a:rPr lang="ru-RU" sz="1600" dirty="0" err="1" smtClean="0"/>
              <a:t>БЮДЖЕТа</a:t>
            </a:r>
            <a:r>
              <a:rPr lang="ru-RU" sz="1600" dirty="0" smtClean="0"/>
              <a:t> </a:t>
            </a:r>
            <a:r>
              <a:rPr lang="ru-RU" sz="1600" dirty="0"/>
              <a:t> </a:t>
            </a:r>
            <a:r>
              <a:rPr lang="ru-RU" sz="1600" dirty="0" smtClean="0"/>
              <a:t>МО МГИНСКОЕ  ГОРОДСКОЕ ПОСЕЛЕНИЕ?</a:t>
            </a:r>
            <a:endParaRPr lang="ru-RU" sz="1600" dirty="0">
              <a:solidFill>
                <a:schemeClr val="accent2">
                  <a:lumMod val="75000"/>
                </a:schemeClr>
              </a:solidFill>
              <a:effectLst>
                <a:outerShdw blurRad="38100" dist="38100" dir="2700000" algn="tl">
                  <a:srgbClr val="000000">
                    <a:alpha val="43137"/>
                  </a:srgbClr>
                </a:outerShdw>
              </a:effectLst>
            </a:endParaRPr>
          </a:p>
        </p:txBody>
      </p:sp>
      <p:graphicFrame>
        <p:nvGraphicFramePr>
          <p:cNvPr id="9" name="Таблица 8"/>
          <p:cNvGraphicFramePr>
            <a:graphicFrameLocks noGrp="1"/>
          </p:cNvGraphicFramePr>
          <p:nvPr/>
        </p:nvGraphicFramePr>
        <p:xfrm>
          <a:off x="683568" y="1397000"/>
          <a:ext cx="7704855" cy="640080"/>
        </p:xfrm>
        <a:graphic>
          <a:graphicData uri="http://schemas.openxmlformats.org/drawingml/2006/table">
            <a:tbl>
              <a:tblPr firstRow="1" bandRow="1">
                <a:tableStyleId>{93296810-A885-4BE3-A3E7-6D5BEEA58F35}</a:tableStyleId>
              </a:tblPr>
              <a:tblGrid>
                <a:gridCol w="7704855"/>
              </a:tblGrid>
              <a:tr h="370840">
                <a:tc>
                  <a:txBody>
                    <a:bodyPr/>
                    <a:lstStyle/>
                    <a:p>
                      <a:pPr algn="ctr"/>
                      <a:r>
                        <a:rPr lang="ru-RU" dirty="0" smtClean="0">
                          <a:solidFill>
                            <a:srgbClr val="660066"/>
                          </a:solidFill>
                        </a:rPr>
                        <a:t>Доходы бюджета - безвозмездные и безвозвратные поступления денежных средств в бюджет</a:t>
                      </a:r>
                      <a:endParaRPr lang="ru-RU" dirty="0">
                        <a:solidFill>
                          <a:srgbClr val="660066"/>
                        </a:solidFill>
                      </a:endParaRPr>
                    </a:p>
                  </a:txBody>
                  <a:tcPr/>
                </a:tc>
              </a:tr>
            </a:tbl>
          </a:graphicData>
        </a:graphic>
      </p:graphicFrame>
      <p:graphicFrame>
        <p:nvGraphicFramePr>
          <p:cNvPr id="10" name="Таблица 9"/>
          <p:cNvGraphicFramePr>
            <a:graphicFrameLocks noGrp="1"/>
          </p:cNvGraphicFramePr>
          <p:nvPr/>
        </p:nvGraphicFramePr>
        <p:xfrm>
          <a:off x="539551" y="2204864"/>
          <a:ext cx="7848873" cy="3718560"/>
        </p:xfrm>
        <a:graphic>
          <a:graphicData uri="http://schemas.openxmlformats.org/drawingml/2006/table">
            <a:tbl>
              <a:tblPr firstRow="1" bandRow="1">
                <a:tableStyleId>{F5AB1C69-6EDB-4FF4-983F-18BD219EF322}</a:tableStyleId>
              </a:tblPr>
              <a:tblGrid>
                <a:gridCol w="2616291"/>
                <a:gridCol w="2616291"/>
                <a:gridCol w="2616291"/>
              </a:tblGrid>
              <a:tr h="2808312">
                <a:tc>
                  <a:txBody>
                    <a:bodyPr/>
                    <a:lstStyle/>
                    <a:p>
                      <a:r>
                        <a:rPr lang="ru-RU" sz="1400" dirty="0" smtClean="0">
                          <a:solidFill>
                            <a:srgbClr val="660066"/>
                          </a:solidFill>
                        </a:rPr>
                        <a:t>НАЛОГОВЫЕ ДОХОДЫ - поступления от уплаты налогов, установленных Налоговым кодексом Российской Федерации: </a:t>
                      </a:r>
                    </a:p>
                    <a:p>
                      <a:r>
                        <a:rPr lang="ru-RU" sz="1400" dirty="0" smtClean="0">
                          <a:solidFill>
                            <a:srgbClr val="660066"/>
                          </a:solidFill>
                        </a:rPr>
                        <a:t>• налог на доходы физических лиц </a:t>
                      </a:r>
                    </a:p>
                    <a:p>
                      <a:r>
                        <a:rPr lang="ru-RU" sz="1400" dirty="0" smtClean="0">
                          <a:solidFill>
                            <a:srgbClr val="660066"/>
                          </a:solidFill>
                        </a:rPr>
                        <a:t>• акцизы</a:t>
                      </a:r>
                    </a:p>
                    <a:p>
                      <a:r>
                        <a:rPr lang="ru-RU" sz="1400" dirty="0" smtClean="0">
                          <a:solidFill>
                            <a:srgbClr val="660066"/>
                          </a:solidFill>
                        </a:rPr>
                        <a:t>• налог на имущество физических лиц </a:t>
                      </a:r>
                    </a:p>
                    <a:p>
                      <a:r>
                        <a:rPr lang="ru-RU" sz="1400" dirty="0" smtClean="0">
                          <a:solidFill>
                            <a:srgbClr val="660066"/>
                          </a:solidFill>
                        </a:rPr>
                        <a:t>• земельный налог </a:t>
                      </a:r>
                    </a:p>
                    <a:p>
                      <a:r>
                        <a:rPr lang="ru-RU" sz="1400" dirty="0" smtClean="0">
                          <a:solidFill>
                            <a:srgbClr val="660066"/>
                          </a:solidFill>
                        </a:rPr>
                        <a:t>• госпошлина </a:t>
                      </a:r>
                      <a:endParaRPr lang="ru-RU" sz="1400" dirty="0">
                        <a:solidFill>
                          <a:srgbClr val="660066"/>
                        </a:solidFill>
                      </a:endParaRPr>
                    </a:p>
                  </a:txBody>
                  <a:tcPr/>
                </a:tc>
                <a:tc>
                  <a:txBody>
                    <a:bodyPr/>
                    <a:lstStyle/>
                    <a:p>
                      <a:r>
                        <a:rPr lang="ru-RU" sz="1400" b="1" kern="1200" dirty="0" smtClean="0">
                          <a:solidFill>
                            <a:srgbClr val="660066"/>
                          </a:solidFill>
                          <a:latin typeface="+mn-lt"/>
                          <a:ea typeface="+mn-ea"/>
                          <a:cs typeface="+mn-cs"/>
                        </a:rPr>
                        <a:t>НЕНАЛОГОВЫЕ ДОХОДЫ - платежи, установленные законодательством Российской Федерации: </a:t>
                      </a:r>
                    </a:p>
                    <a:p>
                      <a:r>
                        <a:rPr lang="ru-RU" sz="1400" b="1" kern="1200" dirty="0" smtClean="0">
                          <a:solidFill>
                            <a:srgbClr val="660066"/>
                          </a:solidFill>
                          <a:latin typeface="+mn-lt"/>
                          <a:ea typeface="+mn-ea"/>
                          <a:cs typeface="+mn-cs"/>
                        </a:rPr>
                        <a:t>• арендная плата за землю </a:t>
                      </a:r>
                    </a:p>
                    <a:p>
                      <a:r>
                        <a:rPr lang="ru-RU" sz="1400" b="1" kern="1200" dirty="0" smtClean="0">
                          <a:solidFill>
                            <a:srgbClr val="660066"/>
                          </a:solidFill>
                          <a:latin typeface="+mn-lt"/>
                          <a:ea typeface="+mn-ea"/>
                          <a:cs typeface="+mn-cs"/>
                        </a:rPr>
                        <a:t>• доходы от использования муниципального имущества</a:t>
                      </a:r>
                    </a:p>
                    <a:p>
                      <a:r>
                        <a:rPr lang="ru-RU" sz="1400" b="1" kern="1200" dirty="0" smtClean="0">
                          <a:solidFill>
                            <a:srgbClr val="660066"/>
                          </a:solidFill>
                          <a:latin typeface="+mn-lt"/>
                          <a:ea typeface="+mn-ea"/>
                          <a:cs typeface="+mn-cs"/>
                        </a:rPr>
                        <a:t> • доходы от реализации муниципального имущества </a:t>
                      </a:r>
                    </a:p>
                    <a:p>
                      <a:r>
                        <a:rPr lang="ru-RU" sz="1400" b="1" kern="1200" dirty="0" smtClean="0">
                          <a:solidFill>
                            <a:srgbClr val="660066"/>
                          </a:solidFill>
                          <a:latin typeface="+mn-lt"/>
                          <a:ea typeface="+mn-ea"/>
                          <a:cs typeface="+mn-cs"/>
                        </a:rPr>
                        <a:t>• платные услуги от муниципальных казённых учреждений </a:t>
                      </a:r>
                    </a:p>
                    <a:p>
                      <a:r>
                        <a:rPr lang="ru-RU" sz="1400" b="1" kern="1200" dirty="0" smtClean="0">
                          <a:solidFill>
                            <a:srgbClr val="660066"/>
                          </a:solidFill>
                          <a:latin typeface="+mn-lt"/>
                          <a:ea typeface="+mn-ea"/>
                          <a:cs typeface="+mn-cs"/>
                        </a:rPr>
                        <a:t>• доходы от продажи земельных участков</a:t>
                      </a:r>
                    </a:p>
                    <a:p>
                      <a:r>
                        <a:rPr lang="ru-RU" sz="1400" b="1" kern="1200" dirty="0" smtClean="0">
                          <a:solidFill>
                            <a:srgbClr val="660066"/>
                          </a:solidFill>
                          <a:latin typeface="+mn-lt"/>
                          <a:ea typeface="+mn-ea"/>
                          <a:cs typeface="+mn-cs"/>
                        </a:rPr>
                        <a:t> • штрафы за нарушение законодательства РФ </a:t>
                      </a:r>
                    </a:p>
                    <a:p>
                      <a:r>
                        <a:rPr lang="ru-RU" sz="1400" b="1" kern="1200" dirty="0" smtClean="0">
                          <a:solidFill>
                            <a:srgbClr val="660066"/>
                          </a:solidFill>
                          <a:latin typeface="+mn-lt"/>
                          <a:ea typeface="+mn-ea"/>
                          <a:cs typeface="+mn-cs"/>
                        </a:rPr>
                        <a:t>• прочие неналоговые доходы</a:t>
                      </a:r>
                    </a:p>
                  </a:txBody>
                  <a:tcPr/>
                </a:tc>
                <a:tc>
                  <a:txBody>
                    <a:bodyPr/>
                    <a:lstStyle/>
                    <a:p>
                      <a:r>
                        <a:rPr lang="ru-RU" sz="1400" b="1" kern="1200" dirty="0" smtClean="0">
                          <a:solidFill>
                            <a:srgbClr val="660066"/>
                          </a:solidFill>
                          <a:latin typeface="+mn-lt"/>
                          <a:ea typeface="+mn-ea"/>
                          <a:cs typeface="+mn-cs"/>
                        </a:rPr>
                        <a:t>БЕЗВОЗМЕЗДНЫЕ ПОСТУПЛЕНИЯ </a:t>
                      </a:r>
                    </a:p>
                    <a:p>
                      <a:r>
                        <a:rPr lang="ru-RU" sz="1400" b="1" kern="1200" dirty="0" smtClean="0">
                          <a:solidFill>
                            <a:srgbClr val="660066"/>
                          </a:solidFill>
                          <a:latin typeface="+mn-lt"/>
                          <a:ea typeface="+mn-ea"/>
                          <a:cs typeface="+mn-cs"/>
                        </a:rPr>
                        <a:t>• поступления из областного бюджета межбюджетных трансфертов в виде дотаций, субсидий, субвенций и иных межбюджетных трансфертов </a:t>
                      </a:r>
                    </a:p>
                    <a:p>
                      <a:r>
                        <a:rPr lang="ru-RU" sz="1400" b="1" kern="1200" dirty="0" smtClean="0">
                          <a:solidFill>
                            <a:srgbClr val="660066"/>
                          </a:solidFill>
                          <a:latin typeface="+mn-lt"/>
                          <a:ea typeface="+mn-ea"/>
                          <a:cs typeface="+mn-cs"/>
                        </a:rPr>
                        <a:t>• поступления от организаций и граждан (кроме налоговых и неналоговых доходов)</a:t>
                      </a:r>
                    </a:p>
                  </a:txBody>
                  <a:tcPr/>
                </a:tc>
              </a:tr>
            </a:tbl>
          </a:graphicData>
        </a:graphic>
      </p:graphicFrame>
    </p:spTree>
    <p:extLst>
      <p:ext uri="{BB962C8B-B14F-4D97-AF65-F5344CB8AC3E}">
        <p14:creationId xmlns="" xmlns:p14="http://schemas.microsoft.com/office/powerpoint/2010/main" val="11973972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274638"/>
            <a:ext cx="8219256" cy="1714202"/>
          </a:xfrm>
        </p:spPr>
        <p:txBody>
          <a:bodyPr>
            <a:normAutofit/>
          </a:bodyPr>
          <a:lstStyle/>
          <a:p>
            <a:r>
              <a:rPr lang="ru-RU" sz="2400" dirty="0" smtClean="0"/>
              <a:t>ОСНОВНЫЕ ХАРАКТЕРИСТИКИ БЮДЖЕТА МО МГИНСКОЕ  ГОРОДСКОЕ ПОСЕЛЕНИЕ</a:t>
            </a:r>
            <a:endParaRPr lang="ru-RU" sz="2400" dirty="0">
              <a:solidFill>
                <a:schemeClr val="accent3">
                  <a:lumMod val="50000"/>
                </a:schemeClr>
              </a:solidFill>
              <a:latin typeface="Amelia_DG" pitchFamily="2" charset="0"/>
            </a:endParaRPr>
          </a:p>
        </p:txBody>
      </p:sp>
      <p:graphicFrame>
        <p:nvGraphicFramePr>
          <p:cNvPr id="12" name="Таблица 11"/>
          <p:cNvGraphicFramePr>
            <a:graphicFrameLocks noGrp="1"/>
          </p:cNvGraphicFramePr>
          <p:nvPr/>
        </p:nvGraphicFramePr>
        <p:xfrm>
          <a:off x="539552" y="2132857"/>
          <a:ext cx="8208912" cy="2321335"/>
        </p:xfrm>
        <a:graphic>
          <a:graphicData uri="http://schemas.openxmlformats.org/drawingml/2006/table">
            <a:tbl>
              <a:tblPr/>
              <a:tblGrid>
                <a:gridCol w="1368152"/>
                <a:gridCol w="1559583"/>
                <a:gridCol w="1157667"/>
                <a:gridCol w="1414423"/>
                <a:gridCol w="1293757"/>
                <a:gridCol w="1415330"/>
              </a:tblGrid>
              <a:tr h="576063">
                <a:tc rowSpan="2">
                  <a:txBody>
                    <a:bodyPr/>
                    <a:lstStyle/>
                    <a:p>
                      <a:pPr marL="0" algn="l" defTabSz="914400" rtl="0" eaLnBrk="1" latinLnBrk="0" hangingPunct="1">
                        <a:spcAft>
                          <a:spcPts val="0"/>
                        </a:spcAft>
                      </a:pPr>
                      <a:r>
                        <a:rPr kumimoji="0" lang="ru-RU" sz="1400" kern="1200" dirty="0" smtClean="0">
                          <a:solidFill>
                            <a:schemeClr val="dk1"/>
                          </a:solidFill>
                          <a:latin typeface="+mn-lt"/>
                          <a:ea typeface="+mn-ea"/>
                          <a:cs typeface="+mn-cs"/>
                        </a:rPr>
                        <a:t>Основные характеристики</a:t>
                      </a:r>
                    </a:p>
                  </a:txBody>
                  <a:tcPr marL="64736" marR="64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rowSpan="2">
                  <a:txBody>
                    <a:bodyPr/>
                    <a:lstStyle/>
                    <a:p>
                      <a:pPr marL="0" algn="l" defTabSz="914400" rtl="0" eaLnBrk="1" latinLnBrk="0" hangingPunct="1">
                        <a:spcAft>
                          <a:spcPts val="0"/>
                        </a:spcAft>
                      </a:pPr>
                      <a:r>
                        <a:rPr kumimoji="0" lang="ru-RU" sz="1400" kern="1200" dirty="0" err="1" smtClean="0">
                          <a:solidFill>
                            <a:schemeClr val="dk1"/>
                          </a:solidFill>
                          <a:latin typeface="+mn-lt"/>
                          <a:ea typeface="+mn-ea"/>
                          <a:cs typeface="+mn-cs"/>
                        </a:rPr>
                        <a:t>Первоначаль</a:t>
                      </a:r>
                      <a:endParaRPr kumimoji="0" lang="ru-RU" sz="1400" kern="1200" dirty="0" smtClean="0">
                        <a:solidFill>
                          <a:schemeClr val="dk1"/>
                        </a:solidFill>
                        <a:latin typeface="+mn-lt"/>
                        <a:ea typeface="+mn-ea"/>
                        <a:cs typeface="+mn-cs"/>
                      </a:endParaRPr>
                    </a:p>
                    <a:p>
                      <a:pPr marL="0" algn="l" defTabSz="914400" rtl="0" eaLnBrk="1" latinLnBrk="0" hangingPunct="1">
                        <a:spcAft>
                          <a:spcPts val="0"/>
                        </a:spcAft>
                      </a:pPr>
                      <a:r>
                        <a:rPr kumimoji="0" lang="ru-RU" sz="1400" kern="1200" dirty="0" err="1" smtClean="0">
                          <a:solidFill>
                            <a:schemeClr val="dk1"/>
                          </a:solidFill>
                          <a:latin typeface="+mn-lt"/>
                          <a:ea typeface="+mn-ea"/>
                          <a:cs typeface="+mn-cs"/>
                        </a:rPr>
                        <a:t>ный</a:t>
                      </a:r>
                      <a:r>
                        <a:rPr kumimoji="0" lang="ru-RU" sz="1400" kern="1200" dirty="0" smtClean="0">
                          <a:solidFill>
                            <a:schemeClr val="dk1"/>
                          </a:solidFill>
                          <a:latin typeface="+mn-lt"/>
                          <a:ea typeface="+mn-ea"/>
                          <a:cs typeface="+mn-cs"/>
                        </a:rPr>
                        <a:t> план</a:t>
                      </a:r>
                    </a:p>
                  </a:txBody>
                  <a:tcPr marL="64736" marR="64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rowSpan="2">
                  <a:txBody>
                    <a:bodyPr/>
                    <a:lstStyle/>
                    <a:p>
                      <a:pPr marL="0" algn="l" defTabSz="914400" rtl="0" eaLnBrk="1" latinLnBrk="0" hangingPunct="1">
                        <a:spcAft>
                          <a:spcPts val="0"/>
                        </a:spcAft>
                      </a:pPr>
                      <a:r>
                        <a:rPr kumimoji="0" lang="ru-RU" sz="1400" kern="1200" dirty="0" smtClean="0">
                          <a:solidFill>
                            <a:schemeClr val="dk1"/>
                          </a:solidFill>
                          <a:latin typeface="+mn-lt"/>
                          <a:ea typeface="+mn-ea"/>
                          <a:cs typeface="+mn-cs"/>
                        </a:rPr>
                        <a:t>Уточненный </a:t>
                      </a:r>
                    </a:p>
                    <a:p>
                      <a:pPr marL="0" algn="l" defTabSz="914400" rtl="0" eaLnBrk="1" latinLnBrk="0" hangingPunct="1">
                        <a:spcAft>
                          <a:spcPts val="0"/>
                        </a:spcAft>
                      </a:pPr>
                      <a:r>
                        <a:rPr kumimoji="0" lang="ru-RU" sz="1400" kern="1200" dirty="0" smtClean="0">
                          <a:solidFill>
                            <a:schemeClr val="dk1"/>
                          </a:solidFill>
                          <a:latin typeface="+mn-lt"/>
                          <a:ea typeface="+mn-ea"/>
                          <a:cs typeface="+mn-cs"/>
                        </a:rPr>
                        <a:t>план</a:t>
                      </a:r>
                    </a:p>
                  </a:txBody>
                  <a:tcPr marL="64736" marR="64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rowSpan="2">
                  <a:txBody>
                    <a:bodyPr/>
                    <a:lstStyle/>
                    <a:p>
                      <a:pPr marL="0" algn="l" defTabSz="914400" rtl="0" eaLnBrk="1" latinLnBrk="0" hangingPunct="1">
                        <a:spcAft>
                          <a:spcPts val="0"/>
                        </a:spcAft>
                      </a:pPr>
                      <a:r>
                        <a:rPr kumimoji="0" lang="ru-RU" sz="1400" kern="1200" dirty="0" smtClean="0">
                          <a:solidFill>
                            <a:schemeClr val="dk1"/>
                          </a:solidFill>
                          <a:latin typeface="+mn-lt"/>
                          <a:ea typeface="+mn-ea"/>
                          <a:cs typeface="+mn-cs"/>
                        </a:rPr>
                        <a:t>Изменение показателей (-,+)</a:t>
                      </a:r>
                    </a:p>
                  </a:txBody>
                  <a:tcPr marL="64736" marR="64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gridSpan="2">
                  <a:txBody>
                    <a:bodyPr/>
                    <a:lstStyle/>
                    <a:p>
                      <a:pPr marL="0" algn="l" defTabSz="914400" rtl="0" eaLnBrk="1" latinLnBrk="0" hangingPunct="1">
                        <a:spcAft>
                          <a:spcPts val="0"/>
                        </a:spcAft>
                      </a:pPr>
                      <a:r>
                        <a:rPr kumimoji="0" lang="ru-RU" sz="1400" kern="1200" dirty="0" smtClean="0">
                          <a:solidFill>
                            <a:schemeClr val="dk1"/>
                          </a:solidFill>
                          <a:latin typeface="+mn-lt"/>
                          <a:ea typeface="+mn-ea"/>
                          <a:cs typeface="+mn-cs"/>
                        </a:rPr>
                        <a:t>Исполнено за 2021 год</a:t>
                      </a:r>
                    </a:p>
                  </a:txBody>
                  <a:tcPr marL="64736" marR="64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hMerge="1">
                  <a:txBody>
                    <a:bodyPr/>
                    <a:lstStyle/>
                    <a:p>
                      <a:endParaRPr lang="ru-RU"/>
                    </a:p>
                  </a:txBody>
                  <a:tcPr/>
                </a:tc>
              </a:tr>
              <a:tr h="203799">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marL="0" algn="l" defTabSz="914400" rtl="0" eaLnBrk="1" latinLnBrk="0" hangingPunct="1">
                        <a:spcAft>
                          <a:spcPts val="0"/>
                        </a:spcAft>
                      </a:pPr>
                      <a:r>
                        <a:rPr kumimoji="0" lang="ru-RU" sz="1400" kern="1200" dirty="0" smtClean="0">
                          <a:solidFill>
                            <a:schemeClr val="dk1"/>
                          </a:solidFill>
                          <a:latin typeface="+mn-lt"/>
                          <a:ea typeface="+mn-ea"/>
                          <a:cs typeface="+mn-cs"/>
                        </a:rPr>
                        <a:t>сумма</a:t>
                      </a:r>
                    </a:p>
                  </a:txBody>
                  <a:tcPr marL="64736" marR="64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ru-RU" sz="1400" kern="1200" dirty="0" smtClean="0">
                          <a:solidFill>
                            <a:schemeClr val="dk1"/>
                          </a:solidFill>
                          <a:latin typeface="+mn-lt"/>
                          <a:ea typeface="+mn-ea"/>
                          <a:cs typeface="+mn-cs"/>
                        </a:rPr>
                        <a:t>в % к</a:t>
                      </a:r>
                      <a:r>
                        <a:rPr kumimoji="0" lang="ru-RU" sz="1400" kern="1200" baseline="0" dirty="0" smtClean="0">
                          <a:solidFill>
                            <a:schemeClr val="dk1"/>
                          </a:solidFill>
                          <a:latin typeface="+mn-lt"/>
                          <a:ea typeface="+mn-ea"/>
                          <a:cs typeface="+mn-cs"/>
                        </a:rPr>
                        <a:t> у</a:t>
                      </a:r>
                      <a:r>
                        <a:rPr kumimoji="0" lang="ru-RU" sz="1400" kern="1200" dirty="0" smtClean="0">
                          <a:solidFill>
                            <a:schemeClr val="dk1"/>
                          </a:solidFill>
                          <a:latin typeface="+mn-lt"/>
                          <a:ea typeface="+mn-ea"/>
                          <a:cs typeface="+mn-cs"/>
                        </a:rPr>
                        <a:t>точненному плану</a:t>
                      </a:r>
                    </a:p>
                    <a:p>
                      <a:pPr marL="0" algn="l" defTabSz="914400" rtl="0" eaLnBrk="1" latinLnBrk="0" hangingPunct="1">
                        <a:spcAft>
                          <a:spcPts val="0"/>
                        </a:spcAft>
                      </a:pPr>
                      <a:endParaRPr kumimoji="0" lang="ru-RU" sz="1400" kern="1200" dirty="0" smtClean="0">
                        <a:solidFill>
                          <a:schemeClr val="dk1"/>
                        </a:solidFill>
                        <a:latin typeface="+mn-lt"/>
                        <a:ea typeface="+mn-ea"/>
                        <a:cs typeface="+mn-cs"/>
                      </a:endParaRPr>
                    </a:p>
                  </a:txBody>
                  <a:tcPr marL="64736" marR="64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r>
              <a:tr h="251752">
                <a:tc>
                  <a:txBody>
                    <a:bodyPr/>
                    <a:lstStyle/>
                    <a:p>
                      <a:pPr marL="0" algn="l" defTabSz="914400" rtl="0" eaLnBrk="1" latinLnBrk="0" hangingPunct="1">
                        <a:spcAft>
                          <a:spcPts val="0"/>
                        </a:spcAft>
                      </a:pPr>
                      <a:r>
                        <a:rPr kumimoji="0" lang="ru-RU" sz="1400" kern="1200" dirty="0" smtClean="0">
                          <a:solidFill>
                            <a:schemeClr val="dk1"/>
                          </a:solidFill>
                          <a:latin typeface="+mn-lt"/>
                          <a:ea typeface="+mn-ea"/>
                          <a:cs typeface="+mn-cs"/>
                        </a:rPr>
                        <a:t>Доходы</a:t>
                      </a:r>
                    </a:p>
                  </a:txBody>
                  <a:tcPr marL="64736" marR="64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algn="l" defTabSz="914400" rtl="0" eaLnBrk="1" latinLnBrk="0" hangingPunct="1">
                        <a:spcAft>
                          <a:spcPts val="0"/>
                        </a:spcAft>
                      </a:pPr>
                      <a:r>
                        <a:rPr kumimoji="0" lang="ru-RU" sz="1400" kern="1200" dirty="0" smtClean="0">
                          <a:solidFill>
                            <a:schemeClr val="dk1"/>
                          </a:solidFill>
                          <a:latin typeface="+mn-lt"/>
                          <a:ea typeface="+mn-ea"/>
                          <a:cs typeface="+mn-cs"/>
                        </a:rPr>
                        <a:t>157 187,4</a:t>
                      </a:r>
                    </a:p>
                  </a:txBody>
                  <a:tcPr marL="64736" marR="64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algn="l" defTabSz="914400" rtl="0" eaLnBrk="1" latinLnBrk="0" hangingPunct="1">
                        <a:spcAft>
                          <a:spcPts val="0"/>
                        </a:spcAft>
                      </a:pPr>
                      <a:r>
                        <a:rPr kumimoji="0" lang="ru-RU" sz="1400" kern="1200" dirty="0" smtClean="0">
                          <a:solidFill>
                            <a:schemeClr val="dk1"/>
                          </a:solidFill>
                          <a:latin typeface="+mn-lt"/>
                          <a:ea typeface="+mn-ea"/>
                          <a:cs typeface="+mn-cs"/>
                        </a:rPr>
                        <a:t>185 781,9</a:t>
                      </a:r>
                    </a:p>
                  </a:txBody>
                  <a:tcPr marL="64736" marR="64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algn="l" defTabSz="914400" rtl="0" eaLnBrk="1" latinLnBrk="0" hangingPunct="1">
                        <a:spcAft>
                          <a:spcPts val="0"/>
                        </a:spcAft>
                      </a:pPr>
                      <a:r>
                        <a:rPr kumimoji="0" lang="ru-RU" sz="1400" kern="1200" dirty="0" smtClean="0">
                          <a:solidFill>
                            <a:schemeClr val="dk1"/>
                          </a:solidFill>
                          <a:latin typeface="+mn-lt"/>
                          <a:ea typeface="+mn-ea"/>
                          <a:cs typeface="+mn-cs"/>
                        </a:rPr>
                        <a:t>+ 28594,5</a:t>
                      </a:r>
                    </a:p>
                  </a:txBody>
                  <a:tcPr marL="64736" marR="64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algn="l" defTabSz="914400" rtl="0" eaLnBrk="1" latinLnBrk="0" hangingPunct="1">
                        <a:spcAft>
                          <a:spcPts val="0"/>
                        </a:spcAft>
                      </a:pPr>
                      <a:r>
                        <a:rPr kumimoji="0" lang="ru-RU" sz="1400" kern="1200" dirty="0" smtClean="0">
                          <a:solidFill>
                            <a:schemeClr val="dk1"/>
                          </a:solidFill>
                          <a:latin typeface="+mn-lt"/>
                          <a:ea typeface="+mn-ea"/>
                          <a:cs typeface="+mn-cs"/>
                        </a:rPr>
                        <a:t>162 247,2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algn="l" defTabSz="914400" rtl="0" eaLnBrk="1" latinLnBrk="0" hangingPunct="1">
                        <a:spcAft>
                          <a:spcPts val="0"/>
                        </a:spcAft>
                      </a:pPr>
                      <a:r>
                        <a:rPr kumimoji="0" lang="ru-RU" sz="1400" kern="1200" dirty="0" smtClean="0">
                          <a:solidFill>
                            <a:schemeClr val="dk1"/>
                          </a:solidFill>
                          <a:latin typeface="+mn-lt"/>
                          <a:ea typeface="+mn-ea"/>
                          <a:cs typeface="+mn-cs"/>
                        </a:rPr>
                        <a:t>87,3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r>
              <a:tr h="158244">
                <a:tc>
                  <a:txBody>
                    <a:bodyPr/>
                    <a:lstStyle/>
                    <a:p>
                      <a:pPr marL="0" algn="l" defTabSz="914400" rtl="0" eaLnBrk="1" latinLnBrk="0" hangingPunct="1">
                        <a:spcAft>
                          <a:spcPts val="0"/>
                        </a:spcAft>
                      </a:pPr>
                      <a:r>
                        <a:rPr kumimoji="0" lang="ru-RU" sz="1400" kern="1200" dirty="0" smtClean="0">
                          <a:solidFill>
                            <a:schemeClr val="dk1"/>
                          </a:solidFill>
                          <a:latin typeface="+mn-lt"/>
                          <a:ea typeface="+mn-ea"/>
                          <a:cs typeface="+mn-cs"/>
                        </a:rPr>
                        <a:t>Расходы</a:t>
                      </a:r>
                    </a:p>
                  </a:txBody>
                  <a:tcPr marL="64736" marR="64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algn="l" defTabSz="914400" rtl="0" eaLnBrk="1" latinLnBrk="0" hangingPunct="1">
                        <a:spcAft>
                          <a:spcPts val="0"/>
                        </a:spcAft>
                      </a:pPr>
                      <a:r>
                        <a:rPr kumimoji="0" lang="ru-RU" sz="1400" kern="1200" dirty="0" smtClean="0">
                          <a:solidFill>
                            <a:schemeClr val="dk1"/>
                          </a:solidFill>
                          <a:latin typeface="+mn-lt"/>
                          <a:ea typeface="+mn-ea"/>
                          <a:cs typeface="+mn-cs"/>
                        </a:rPr>
                        <a:t>160 687,4</a:t>
                      </a:r>
                    </a:p>
                  </a:txBody>
                  <a:tcPr marL="64736" marR="64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algn="l" defTabSz="914400" rtl="0" eaLnBrk="1" latinLnBrk="0" hangingPunct="1">
                        <a:spcAft>
                          <a:spcPts val="0"/>
                        </a:spcAft>
                      </a:pPr>
                      <a:r>
                        <a:rPr kumimoji="0" lang="ru-RU" sz="1400" kern="1200" dirty="0" smtClean="0">
                          <a:solidFill>
                            <a:schemeClr val="dk1"/>
                          </a:solidFill>
                          <a:latin typeface="+mn-lt"/>
                          <a:ea typeface="+mn-ea"/>
                          <a:cs typeface="+mn-cs"/>
                        </a:rPr>
                        <a:t>183 039,5</a:t>
                      </a:r>
                    </a:p>
                  </a:txBody>
                  <a:tcPr marL="64736" marR="64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r>
                        <a:rPr kumimoji="0" lang="ru-RU" sz="1400" kern="1200" dirty="0" smtClean="0">
                          <a:solidFill>
                            <a:schemeClr val="dk1"/>
                          </a:solidFill>
                          <a:latin typeface="+mn-lt"/>
                          <a:ea typeface="+mn-ea"/>
                          <a:cs typeface="+mn-cs"/>
                        </a:rPr>
                        <a:t>+ 22352,1</a:t>
                      </a:r>
                      <a:endParaRPr kumimoji="0" lang="ru-RU" sz="1400" kern="1200" dirty="0">
                        <a:solidFill>
                          <a:schemeClr val="dk1"/>
                        </a:solidFill>
                        <a:latin typeface="+mn-lt"/>
                        <a:ea typeface="+mn-ea"/>
                        <a:cs typeface="+mn-cs"/>
                      </a:endParaRPr>
                    </a:p>
                  </a:txBody>
                  <a:tcPr marL="64736" marR="64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algn="l" defTabSz="914400" rtl="0" eaLnBrk="1" latinLnBrk="0" hangingPunct="1">
                        <a:spcAft>
                          <a:spcPts val="0"/>
                        </a:spcAft>
                      </a:pPr>
                      <a:r>
                        <a:rPr kumimoji="0" lang="ru-RU" sz="1400" kern="1200" dirty="0" smtClean="0">
                          <a:solidFill>
                            <a:schemeClr val="dk1"/>
                          </a:solidFill>
                          <a:latin typeface="+mn-lt"/>
                          <a:ea typeface="+mn-ea"/>
                          <a:cs typeface="+mn-cs"/>
                        </a:rPr>
                        <a:t>166 567,4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algn="l" defTabSz="914400" rtl="0" eaLnBrk="1" latinLnBrk="0" hangingPunct="1">
                        <a:spcAft>
                          <a:spcPts val="0"/>
                        </a:spcAft>
                      </a:pPr>
                      <a:r>
                        <a:rPr kumimoji="0" lang="ru-RU" sz="1400" kern="1200" dirty="0" smtClean="0">
                          <a:solidFill>
                            <a:schemeClr val="dk1"/>
                          </a:solidFill>
                          <a:latin typeface="+mn-lt"/>
                          <a:ea typeface="+mn-ea"/>
                          <a:cs typeface="+mn-cs"/>
                        </a:rPr>
                        <a:t>91,0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r>
              <a:tr h="316488">
                <a:tc>
                  <a:txBody>
                    <a:bodyPr/>
                    <a:lstStyle/>
                    <a:p>
                      <a:pPr marL="0" algn="l" defTabSz="914400" rtl="0" eaLnBrk="1" latinLnBrk="0" hangingPunct="1">
                        <a:spcAft>
                          <a:spcPts val="0"/>
                        </a:spcAft>
                      </a:pPr>
                      <a:r>
                        <a:rPr kumimoji="0" lang="ru-RU" sz="1400" kern="1200" dirty="0" smtClean="0">
                          <a:solidFill>
                            <a:schemeClr val="dk1"/>
                          </a:solidFill>
                          <a:latin typeface="+mn-lt"/>
                          <a:ea typeface="+mn-ea"/>
                          <a:cs typeface="+mn-cs"/>
                        </a:rPr>
                        <a:t>дефицит/профицит</a:t>
                      </a:r>
                    </a:p>
                  </a:txBody>
                  <a:tcPr marL="64736" marR="64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algn="l" defTabSz="914400" rtl="0" eaLnBrk="1" latinLnBrk="0" hangingPunct="1">
                        <a:spcAft>
                          <a:spcPts val="0"/>
                        </a:spcAft>
                      </a:pPr>
                      <a:r>
                        <a:rPr kumimoji="0" lang="ru-RU" sz="1400" kern="1200" dirty="0" smtClean="0">
                          <a:solidFill>
                            <a:schemeClr val="dk1"/>
                          </a:solidFill>
                          <a:latin typeface="+mn-lt"/>
                          <a:ea typeface="+mn-ea"/>
                          <a:cs typeface="+mn-cs"/>
                        </a:rPr>
                        <a:t>-3 500,0</a:t>
                      </a:r>
                    </a:p>
                  </a:txBody>
                  <a:tcPr marL="64736" marR="64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algn="l" defTabSz="914400" rtl="0" eaLnBrk="1" latinLnBrk="0" hangingPunct="1">
                        <a:spcAft>
                          <a:spcPts val="0"/>
                        </a:spcAft>
                      </a:pPr>
                      <a:r>
                        <a:rPr kumimoji="0" lang="ru-RU" sz="1400" kern="1200" dirty="0" smtClean="0">
                          <a:solidFill>
                            <a:schemeClr val="dk1"/>
                          </a:solidFill>
                          <a:latin typeface="+mn-lt"/>
                          <a:ea typeface="+mn-ea"/>
                          <a:cs typeface="+mn-cs"/>
                        </a:rPr>
                        <a:t>-414,6</a:t>
                      </a:r>
                    </a:p>
                  </a:txBody>
                  <a:tcPr marL="64736" marR="64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algn="l" defTabSz="914400" rtl="0" eaLnBrk="1" latinLnBrk="0" hangingPunct="1">
                        <a:spcAft>
                          <a:spcPts val="0"/>
                        </a:spcAft>
                      </a:pPr>
                      <a:r>
                        <a:rPr kumimoji="0" lang="ru-RU" sz="1400" kern="1200" dirty="0" smtClean="0">
                          <a:solidFill>
                            <a:schemeClr val="dk1"/>
                          </a:solidFill>
                          <a:latin typeface="+mn-lt"/>
                          <a:ea typeface="+mn-ea"/>
                          <a:cs typeface="+mn-cs"/>
                        </a:rPr>
                        <a:t>3085,4</a:t>
                      </a:r>
                    </a:p>
                  </a:txBody>
                  <a:tcPr marL="64736" marR="64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algn="l" defTabSz="914400" rtl="0" eaLnBrk="1" latinLnBrk="0" hangingPunct="1">
                        <a:spcAft>
                          <a:spcPts val="0"/>
                        </a:spcAft>
                      </a:pPr>
                      <a:r>
                        <a:rPr kumimoji="0" lang="ru-RU" sz="1400" kern="1200" dirty="0" smtClean="0">
                          <a:solidFill>
                            <a:schemeClr val="dk1"/>
                          </a:solidFill>
                          <a:latin typeface="+mn-lt"/>
                          <a:ea typeface="+mn-ea"/>
                          <a:cs typeface="+mn-cs"/>
                        </a:rPr>
                        <a:t>-4320,2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algn="l" defTabSz="914400" rtl="0" eaLnBrk="1" latinLnBrk="0" hangingPunct="1">
                        <a:spcAft>
                          <a:spcPts val="0"/>
                        </a:spcAft>
                      </a:pPr>
                      <a:endParaRPr kumimoji="0" lang="ru-RU" sz="1400" kern="1200" dirty="0" smtClean="0">
                        <a:solidFill>
                          <a:schemeClr val="dk1"/>
                        </a:solidFill>
                        <a:latin typeface="+mn-lt"/>
                        <a:ea typeface="+mn-ea"/>
                        <a:cs typeface="+mn-cs"/>
                      </a:endParaRPr>
                    </a:p>
                  </a:txBody>
                  <a:tcPr marL="64736" marR="64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r>
            </a:tbl>
          </a:graphicData>
        </a:graphic>
      </p:graphicFrame>
    </p:spTree>
    <p:extLst>
      <p:ext uri="{BB962C8B-B14F-4D97-AF65-F5344CB8AC3E}">
        <p14:creationId xmlns="" xmlns:p14="http://schemas.microsoft.com/office/powerpoint/2010/main" val="38692280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539552" y="260648"/>
            <a:ext cx="7992887" cy="369332"/>
          </a:xfrm>
          <a:prstGeom prst="rect">
            <a:avLst/>
          </a:prstGeom>
        </p:spPr>
        <p:txBody>
          <a:bodyPr wrap="square">
            <a:spAutoFit/>
          </a:bodyPr>
          <a:lstStyle/>
          <a:p>
            <a:r>
              <a:rPr lang="ru-RU" dirty="0" smtClean="0"/>
              <a:t>СТРУКТУРА ДОХОДОВ БЮДЖЕТА МО МГИНСКОЕ  ГОРОДСКОЕ ПОСЕЛЕНИЕ</a:t>
            </a:r>
            <a:endParaRPr lang="ru-RU" dirty="0"/>
          </a:p>
        </p:txBody>
      </p:sp>
      <p:graphicFrame>
        <p:nvGraphicFramePr>
          <p:cNvPr id="8" name="Диаграмма 7"/>
          <p:cNvGraphicFramePr/>
          <p:nvPr/>
        </p:nvGraphicFramePr>
        <p:xfrm>
          <a:off x="1619672" y="1340768"/>
          <a:ext cx="2808312" cy="266429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Диаграмма 12"/>
          <p:cNvGraphicFramePr/>
          <p:nvPr/>
        </p:nvGraphicFramePr>
        <p:xfrm>
          <a:off x="3131840" y="2780928"/>
          <a:ext cx="72008" cy="14401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Диаграмма 14"/>
          <p:cNvGraphicFramePr/>
          <p:nvPr/>
        </p:nvGraphicFramePr>
        <p:xfrm>
          <a:off x="4788024" y="1268760"/>
          <a:ext cx="4032448" cy="3816424"/>
        </p:xfrm>
        <a:graphic>
          <a:graphicData uri="http://schemas.openxmlformats.org/drawingml/2006/chart">
            <c:chart xmlns:c="http://schemas.openxmlformats.org/drawingml/2006/chart" xmlns:r="http://schemas.openxmlformats.org/officeDocument/2006/relationships" r:id="rId4"/>
          </a:graphicData>
        </a:graphic>
      </p:graphicFrame>
      <p:sp>
        <p:nvSpPr>
          <p:cNvPr id="16" name="Прямоугольник 15"/>
          <p:cNvSpPr/>
          <p:nvPr/>
        </p:nvSpPr>
        <p:spPr>
          <a:xfrm>
            <a:off x="4572000" y="836712"/>
            <a:ext cx="3528392" cy="424732"/>
          </a:xfrm>
          <a:prstGeom prst="rect">
            <a:avLst/>
          </a:prstGeom>
        </p:spPr>
        <p:txBody>
          <a:bodyPr wrap="square">
            <a:spAutoFit/>
          </a:bodyPr>
          <a:lstStyle/>
          <a:p>
            <a:pPr algn="ctr">
              <a:defRPr sz="2160" b="1" i="0" u="none" strike="noStrike" kern="1200" baseline="0">
                <a:solidFill>
                  <a:prstClr val="black"/>
                </a:solidFill>
                <a:latin typeface="+mn-lt"/>
                <a:ea typeface="+mn-ea"/>
                <a:cs typeface="+mn-cs"/>
              </a:defRPr>
            </a:pPr>
            <a:r>
              <a:rPr lang="ru-RU" dirty="0" smtClean="0"/>
              <a:t>2020 год</a:t>
            </a:r>
            <a:endParaRPr lang="ru-RU" dirty="0"/>
          </a:p>
        </p:txBody>
      </p:sp>
      <p:sp>
        <p:nvSpPr>
          <p:cNvPr id="17" name="Прямоугольник 16"/>
          <p:cNvSpPr/>
          <p:nvPr/>
        </p:nvSpPr>
        <p:spPr>
          <a:xfrm>
            <a:off x="1403648" y="836712"/>
            <a:ext cx="2592288" cy="400110"/>
          </a:xfrm>
          <a:prstGeom prst="rect">
            <a:avLst/>
          </a:prstGeom>
        </p:spPr>
        <p:txBody>
          <a:bodyPr wrap="square">
            <a:spAutoFit/>
          </a:bodyPr>
          <a:lstStyle/>
          <a:p>
            <a:r>
              <a:rPr lang="ru-RU" sz="2000" b="1" dirty="0" smtClean="0"/>
              <a:t>2021 год</a:t>
            </a:r>
            <a:endParaRPr lang="ru-RU" sz="2000" b="1" dirty="0"/>
          </a:p>
        </p:txBody>
      </p:sp>
      <p:graphicFrame>
        <p:nvGraphicFramePr>
          <p:cNvPr id="18" name="Таблица 17"/>
          <p:cNvGraphicFramePr>
            <a:graphicFrameLocks noGrp="1"/>
          </p:cNvGraphicFramePr>
          <p:nvPr/>
        </p:nvGraphicFramePr>
        <p:xfrm>
          <a:off x="539552" y="5085183"/>
          <a:ext cx="8064896" cy="1584233"/>
        </p:xfrm>
        <a:graphic>
          <a:graphicData uri="http://schemas.openxmlformats.org/drawingml/2006/table">
            <a:tbl>
              <a:tblPr firstRow="1" bandRow="1">
                <a:tableStyleId>{5C22544A-7EE6-4342-B048-85BDC9FD1C3A}</a:tableStyleId>
              </a:tblPr>
              <a:tblGrid>
                <a:gridCol w="3888432"/>
                <a:gridCol w="1296144"/>
                <a:gridCol w="1296144"/>
                <a:gridCol w="1584176"/>
              </a:tblGrid>
              <a:tr h="385135">
                <a:tc>
                  <a:txBody>
                    <a:bodyPr/>
                    <a:lstStyle/>
                    <a:p>
                      <a:r>
                        <a:rPr lang="ru-RU" sz="1200" dirty="0" smtClean="0"/>
                        <a:t>Наименование доходов</a:t>
                      </a:r>
                      <a:endParaRPr lang="ru-RU" sz="1200" dirty="0"/>
                    </a:p>
                  </a:txBody>
                  <a:tcPr/>
                </a:tc>
                <a:tc>
                  <a:txBody>
                    <a:bodyPr/>
                    <a:lstStyle/>
                    <a:p>
                      <a:r>
                        <a:rPr lang="ru-RU" sz="1200" dirty="0" smtClean="0"/>
                        <a:t>Единица измерения</a:t>
                      </a:r>
                      <a:endParaRPr lang="ru-RU" sz="1200" dirty="0"/>
                    </a:p>
                  </a:txBody>
                  <a:tcPr/>
                </a:tc>
                <a:tc>
                  <a:txBody>
                    <a:bodyPr/>
                    <a:lstStyle/>
                    <a:p>
                      <a:r>
                        <a:rPr lang="ru-RU" sz="1200" dirty="0" smtClean="0"/>
                        <a:t>2021 год</a:t>
                      </a:r>
                      <a:endParaRPr lang="ru-RU" sz="1200" dirty="0"/>
                    </a:p>
                  </a:txBody>
                  <a:tcPr/>
                </a:tc>
                <a:tc>
                  <a:txBody>
                    <a:bodyPr/>
                    <a:lstStyle/>
                    <a:p>
                      <a:r>
                        <a:rPr lang="ru-RU" sz="1200" dirty="0" smtClean="0"/>
                        <a:t>2020 год</a:t>
                      </a:r>
                      <a:endParaRPr lang="ru-RU" sz="1200" dirty="0"/>
                    </a:p>
                  </a:txBody>
                  <a:tcPr/>
                </a:tc>
              </a:tr>
              <a:tr h="407555">
                <a:tc>
                  <a:txBody>
                    <a:bodyPr/>
                    <a:lstStyle/>
                    <a:p>
                      <a:r>
                        <a:rPr lang="ru-RU" sz="1200" dirty="0" smtClean="0"/>
                        <a:t>Собственные (налоговые и неналоговые доходы)</a:t>
                      </a:r>
                      <a:endParaRPr lang="ru-RU" sz="1200" dirty="0"/>
                    </a:p>
                  </a:txBody>
                  <a:tcPr/>
                </a:tc>
                <a:tc>
                  <a:txBody>
                    <a:bodyPr/>
                    <a:lstStyle/>
                    <a:p>
                      <a:pPr marL="0" algn="l" defTabSz="914400" rtl="0" eaLnBrk="1" latinLnBrk="0" hangingPunct="1"/>
                      <a:r>
                        <a:rPr lang="ru-RU" sz="1200" kern="1200" dirty="0" smtClean="0">
                          <a:solidFill>
                            <a:schemeClr val="dk1"/>
                          </a:solidFill>
                          <a:latin typeface="+mn-lt"/>
                          <a:ea typeface="+mn-ea"/>
                          <a:cs typeface="+mn-cs"/>
                        </a:rPr>
                        <a:t>Тыс. руб.</a:t>
                      </a:r>
                      <a:endParaRPr lang="ru-RU" sz="1200" kern="1200" dirty="0">
                        <a:solidFill>
                          <a:schemeClr val="dk1"/>
                        </a:solidFill>
                        <a:latin typeface="+mn-lt"/>
                        <a:ea typeface="+mn-ea"/>
                        <a:cs typeface="+mn-cs"/>
                      </a:endParaRPr>
                    </a:p>
                  </a:txBody>
                  <a:tcPr/>
                </a:tc>
                <a:tc>
                  <a:txBody>
                    <a:bodyPr/>
                    <a:lstStyle/>
                    <a:p>
                      <a:pPr marL="0" algn="l" defTabSz="914400" rtl="0" eaLnBrk="1" latinLnBrk="0" hangingPunct="1"/>
                      <a:r>
                        <a:rPr lang="ru-RU" sz="1200" kern="1200" dirty="0" smtClean="0">
                          <a:solidFill>
                            <a:schemeClr val="dk1"/>
                          </a:solidFill>
                          <a:latin typeface="+mn-lt"/>
                          <a:ea typeface="+mn-ea"/>
                          <a:cs typeface="+mn-cs"/>
                        </a:rPr>
                        <a:t>80 869,0</a:t>
                      </a:r>
                      <a:endParaRPr lang="ru-RU" sz="1200" kern="1200" dirty="0">
                        <a:solidFill>
                          <a:schemeClr val="dk1"/>
                        </a:solidFill>
                        <a:latin typeface="+mn-lt"/>
                        <a:ea typeface="+mn-ea"/>
                        <a:cs typeface="+mn-cs"/>
                      </a:endParaRPr>
                    </a:p>
                  </a:txBody>
                  <a:tcPr/>
                </a:tc>
                <a:tc>
                  <a:txBody>
                    <a:bodyPr/>
                    <a:lstStyle/>
                    <a:p>
                      <a:r>
                        <a:rPr lang="ru-RU" sz="1200" dirty="0" smtClean="0"/>
                        <a:t>104 653,5</a:t>
                      </a:r>
                      <a:endParaRPr lang="ru-RU" sz="1200" dirty="0"/>
                    </a:p>
                  </a:txBody>
                  <a:tcPr/>
                </a:tc>
              </a:tr>
              <a:tr h="359739">
                <a:tc>
                  <a:txBody>
                    <a:bodyPr/>
                    <a:lstStyle/>
                    <a:p>
                      <a:pPr marL="0" algn="l" defTabSz="914400" rtl="0" eaLnBrk="1" latinLnBrk="0" hangingPunct="1"/>
                      <a:r>
                        <a:rPr lang="ru-RU" sz="1200" kern="1200" dirty="0" smtClean="0">
                          <a:solidFill>
                            <a:schemeClr val="dk1"/>
                          </a:solidFill>
                          <a:latin typeface="+mn-lt"/>
                          <a:ea typeface="+mn-ea"/>
                          <a:cs typeface="+mn-cs"/>
                        </a:rPr>
                        <a:t>Безвозмездные поступления </a:t>
                      </a:r>
                    </a:p>
                  </a:txBody>
                  <a:tcPr/>
                </a:tc>
                <a:tc>
                  <a:txBody>
                    <a:bodyPr/>
                    <a:lstStyle/>
                    <a:p>
                      <a:r>
                        <a:rPr lang="ru-RU" sz="1200" smtClean="0"/>
                        <a:t>Тыс. руб.</a:t>
                      </a:r>
                      <a:endParaRPr lang="ru-RU" sz="1200" dirty="0"/>
                    </a:p>
                  </a:txBody>
                  <a:tcPr/>
                </a:tc>
                <a:tc>
                  <a:txBody>
                    <a:bodyPr/>
                    <a:lstStyle/>
                    <a:p>
                      <a:pPr marL="0" algn="l" defTabSz="914400" rtl="0" eaLnBrk="1" latinLnBrk="0" hangingPunct="1"/>
                      <a:r>
                        <a:rPr lang="ru-RU" sz="1200" kern="1200" dirty="0" smtClean="0">
                          <a:solidFill>
                            <a:schemeClr val="dk1"/>
                          </a:solidFill>
                          <a:latin typeface="+mn-lt"/>
                          <a:ea typeface="+mn-ea"/>
                          <a:cs typeface="+mn-cs"/>
                        </a:rPr>
                        <a:t>81364,6</a:t>
                      </a:r>
                      <a:endParaRPr lang="ru-RU" sz="1200" kern="1200" dirty="0">
                        <a:solidFill>
                          <a:schemeClr val="dk1"/>
                        </a:solidFill>
                        <a:latin typeface="+mn-lt"/>
                        <a:ea typeface="+mn-ea"/>
                        <a:cs typeface="+mn-cs"/>
                      </a:endParaRPr>
                    </a:p>
                  </a:txBody>
                  <a:tcPr/>
                </a:tc>
                <a:tc>
                  <a:txBody>
                    <a:bodyPr/>
                    <a:lstStyle/>
                    <a:p>
                      <a:r>
                        <a:rPr lang="ru-RU" sz="1200" dirty="0" smtClean="0"/>
                        <a:t>114 809,3</a:t>
                      </a:r>
                      <a:endParaRPr lang="ru-RU" sz="1200" dirty="0"/>
                    </a:p>
                  </a:txBody>
                  <a:tcPr/>
                </a:tc>
              </a:tr>
              <a:tr h="359739">
                <a:tc>
                  <a:txBody>
                    <a:bodyPr/>
                    <a:lstStyle/>
                    <a:p>
                      <a:pPr marL="0" algn="l" defTabSz="914400" rtl="0" eaLnBrk="1" latinLnBrk="0" hangingPunct="1"/>
                      <a:r>
                        <a:rPr lang="ru-RU" sz="1200" dirty="0" smtClean="0"/>
                        <a:t>Итого доходов</a:t>
                      </a:r>
                      <a:endParaRPr lang="ru-RU" sz="1200" kern="1200" dirty="0" smtClean="0">
                        <a:solidFill>
                          <a:schemeClr val="dk1"/>
                        </a:solidFill>
                        <a:latin typeface="+mn-lt"/>
                        <a:ea typeface="+mn-ea"/>
                        <a:cs typeface="+mn-cs"/>
                      </a:endParaRPr>
                    </a:p>
                  </a:txBody>
                  <a:tcPr/>
                </a:tc>
                <a:tc>
                  <a:txBody>
                    <a:bodyPr/>
                    <a:lstStyle/>
                    <a:p>
                      <a:r>
                        <a:rPr lang="ru-RU" sz="1200" dirty="0" smtClean="0"/>
                        <a:t>Тыс. руб.</a:t>
                      </a:r>
                      <a:endParaRPr lang="ru-RU" sz="1200" dirty="0"/>
                    </a:p>
                  </a:txBody>
                  <a:tcPr/>
                </a:tc>
                <a:tc>
                  <a:txBody>
                    <a:bodyPr/>
                    <a:lstStyle/>
                    <a:p>
                      <a:pPr marL="0" algn="l" defTabSz="914400" rtl="0" eaLnBrk="1" latinLnBrk="0" hangingPunct="1"/>
                      <a:r>
                        <a:rPr lang="ru-RU" sz="1200" kern="1200" dirty="0" smtClean="0">
                          <a:solidFill>
                            <a:schemeClr val="dk1"/>
                          </a:solidFill>
                          <a:latin typeface="+mn-lt"/>
                          <a:ea typeface="+mn-ea"/>
                          <a:cs typeface="+mn-cs"/>
                        </a:rPr>
                        <a:t>162 247,2</a:t>
                      </a:r>
                      <a:endParaRPr lang="ru-RU" sz="1200" kern="1200" dirty="0">
                        <a:solidFill>
                          <a:schemeClr val="dk1"/>
                        </a:solidFill>
                        <a:latin typeface="+mn-lt"/>
                        <a:ea typeface="+mn-ea"/>
                        <a:cs typeface="+mn-cs"/>
                      </a:endParaRPr>
                    </a:p>
                  </a:txBody>
                  <a:tcPr/>
                </a:tc>
                <a:tc>
                  <a:txBody>
                    <a:bodyPr/>
                    <a:lstStyle/>
                    <a:p>
                      <a:r>
                        <a:rPr lang="ru-RU" sz="1200" dirty="0" smtClean="0"/>
                        <a:t>219 462,8</a:t>
                      </a:r>
                      <a:endParaRPr lang="ru-RU" sz="1200" dirty="0"/>
                    </a:p>
                  </a:txBody>
                  <a:tcPr/>
                </a:tc>
              </a:tr>
            </a:tbl>
          </a:graphicData>
        </a:graphic>
      </p:graphicFrame>
    </p:spTree>
    <p:extLst>
      <p:ext uri="{BB962C8B-B14F-4D97-AF65-F5344CB8AC3E}">
        <p14:creationId xmlns="" xmlns:p14="http://schemas.microsoft.com/office/powerpoint/2010/main" val="6922919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620688"/>
            <a:ext cx="8064896" cy="576064"/>
          </a:xfrm>
        </p:spPr>
        <p:txBody>
          <a:bodyPr>
            <a:normAutofit fontScale="90000"/>
          </a:bodyPr>
          <a:lstStyle/>
          <a:p>
            <a:r>
              <a:rPr lang="ru-RU" dirty="0" smtClean="0"/>
              <a:t>ДОХОДЫ БЮДЖЕТА МО МГИНСКОЕ</a:t>
            </a:r>
            <a:r>
              <a:rPr lang="ru-RU" baseline="0" dirty="0" smtClean="0"/>
              <a:t> ГОРОДСКОЕ ПОСЕЛЕНИЕ</a:t>
            </a:r>
            <a:r>
              <a:rPr lang="ru-RU" dirty="0" smtClean="0"/>
              <a:t/>
            </a:r>
            <a:br>
              <a:rPr lang="ru-RU" dirty="0" smtClean="0"/>
            </a:br>
            <a:endParaRPr lang="ru-RU" dirty="0"/>
          </a:p>
        </p:txBody>
      </p:sp>
      <p:graphicFrame>
        <p:nvGraphicFramePr>
          <p:cNvPr id="8" name="Диаграмма 7"/>
          <p:cNvGraphicFramePr/>
          <p:nvPr/>
        </p:nvGraphicFramePr>
        <p:xfrm>
          <a:off x="323528" y="476672"/>
          <a:ext cx="8640960" cy="619268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 xmlns:p14="http://schemas.microsoft.com/office/powerpoint/2010/main" val="32910418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395535" y="980727"/>
          <a:ext cx="8352929" cy="4951502"/>
        </p:xfrm>
        <a:graphic>
          <a:graphicData uri="http://schemas.openxmlformats.org/drawingml/2006/table">
            <a:tbl>
              <a:tblPr>
                <a:tableStyleId>{69C7853C-536D-4A76-A0AE-DD22124D55A5}</a:tableStyleId>
              </a:tblPr>
              <a:tblGrid>
                <a:gridCol w="6120681"/>
                <a:gridCol w="1133177"/>
                <a:gridCol w="1099071"/>
              </a:tblGrid>
              <a:tr h="32213">
                <a:tc>
                  <a:txBody>
                    <a:bodyPr/>
                    <a:lstStyle/>
                    <a:p>
                      <a:pPr indent="450215" algn="ctr" fontAlgn="auto" hangingPunct="1">
                        <a:spcAft>
                          <a:spcPts val="0"/>
                        </a:spcAft>
                      </a:pPr>
                      <a:r>
                        <a:rPr lang="ru-RU" sz="200" dirty="0"/>
                        <a:t> Наименование показателя</a:t>
                      </a:r>
                      <a:endParaRPr lang="ru-RU" sz="200" dirty="0">
                        <a:latin typeface="Times New Roman"/>
                        <a:ea typeface="Times New Roman"/>
                        <a:cs typeface="Times New Roman"/>
                      </a:endParaRPr>
                    </a:p>
                  </a:txBody>
                  <a:tcPr marL="13932" marR="13932" marT="0" marB="0" anchor="ctr"/>
                </a:tc>
                <a:tc>
                  <a:txBody>
                    <a:bodyPr/>
                    <a:lstStyle/>
                    <a:p>
                      <a:pPr indent="450215" algn="ctr" fontAlgn="auto" hangingPunct="1">
                        <a:spcAft>
                          <a:spcPts val="0"/>
                        </a:spcAft>
                      </a:pPr>
                      <a:r>
                        <a:rPr lang="ru-RU" sz="200"/>
                        <a:t>утверждено</a:t>
                      </a:r>
                      <a:endParaRPr lang="ru-RU" sz="200">
                        <a:latin typeface="Times New Roman"/>
                        <a:ea typeface="Times New Roman"/>
                        <a:cs typeface="Times New Roman"/>
                      </a:endParaRPr>
                    </a:p>
                  </a:txBody>
                  <a:tcPr marL="13932" marR="13932" marT="0" marB="0" anchor="ctr"/>
                </a:tc>
                <a:tc>
                  <a:txBody>
                    <a:bodyPr/>
                    <a:lstStyle/>
                    <a:p>
                      <a:pPr indent="450215" algn="ctr" fontAlgn="auto" hangingPunct="1">
                        <a:spcAft>
                          <a:spcPts val="0"/>
                        </a:spcAft>
                      </a:pPr>
                      <a:r>
                        <a:rPr lang="ru-RU" sz="200"/>
                        <a:t>исполнено</a:t>
                      </a:r>
                      <a:endParaRPr lang="ru-RU" sz="200">
                        <a:latin typeface="Times New Roman"/>
                        <a:ea typeface="Times New Roman"/>
                        <a:cs typeface="Times New Roman"/>
                      </a:endParaRPr>
                    </a:p>
                  </a:txBody>
                  <a:tcPr marL="13932" marR="13932" marT="0" marB="0" anchor="ctr"/>
                </a:tc>
              </a:tr>
              <a:tr h="322127">
                <a:tc>
                  <a:txBody>
                    <a:bodyPr/>
                    <a:lstStyle/>
                    <a:p>
                      <a:pPr marL="0" indent="228600" algn="l" defTabSz="914400" rtl="0" eaLnBrk="1" fontAlgn="auto" latinLnBrk="0" hangingPunct="1">
                        <a:spcAft>
                          <a:spcPts val="0"/>
                        </a:spcAft>
                      </a:pPr>
                      <a:endParaRPr lang="ru-RU" sz="1000" kern="1200" dirty="0">
                        <a:solidFill>
                          <a:schemeClr val="dk1"/>
                        </a:solidFill>
                        <a:latin typeface="+mn-lt"/>
                        <a:ea typeface="+mn-ea"/>
                        <a:cs typeface="+mn-cs"/>
                      </a:endParaRPr>
                    </a:p>
                  </a:txBody>
                  <a:tcPr marL="13932" marR="13932" marT="0" marB="0" anchor="b"/>
                </a:tc>
                <a:tc>
                  <a:txBody>
                    <a:bodyPr/>
                    <a:lstStyle/>
                    <a:p>
                      <a:pPr marL="0" indent="450215" algn="ctr" defTabSz="914400" rtl="0" eaLnBrk="1" fontAlgn="auto" latinLnBrk="0" hangingPunct="1">
                        <a:spcAft>
                          <a:spcPts val="0"/>
                        </a:spcAft>
                      </a:pPr>
                      <a:r>
                        <a:rPr lang="ru-RU" sz="1000" kern="1200" dirty="0" smtClean="0"/>
                        <a:t>ПЛАН</a:t>
                      </a:r>
                    </a:p>
                    <a:p>
                      <a:pPr marL="0" indent="450215" algn="ctr" defTabSz="914400" rtl="0" eaLnBrk="1" fontAlgn="auto" latinLnBrk="0" hangingPunct="1">
                        <a:spcAft>
                          <a:spcPts val="0"/>
                        </a:spcAft>
                      </a:pPr>
                      <a:r>
                        <a:rPr lang="ru-RU" sz="1000" kern="1200" dirty="0" smtClean="0"/>
                        <a:t> в тыс. руб.</a:t>
                      </a:r>
                      <a:endParaRPr lang="ru-RU" sz="1000" kern="1200" dirty="0">
                        <a:solidFill>
                          <a:schemeClr val="dk1"/>
                        </a:solidFill>
                        <a:latin typeface="+mn-lt"/>
                        <a:ea typeface="+mn-ea"/>
                        <a:cs typeface="+mn-cs"/>
                      </a:endParaRPr>
                    </a:p>
                  </a:txBody>
                  <a:tcPr marL="13932" marR="13932" marT="0" marB="0" anchor="b"/>
                </a:tc>
                <a:tc>
                  <a:txBody>
                    <a:bodyPr/>
                    <a:lstStyle/>
                    <a:p>
                      <a:pPr marL="0" indent="450215" algn="ctr" defTabSz="914400" rtl="0" eaLnBrk="1" fontAlgn="auto" latinLnBrk="0" hangingPunct="1">
                        <a:spcAft>
                          <a:spcPts val="0"/>
                        </a:spcAft>
                      </a:pPr>
                      <a:r>
                        <a:rPr lang="ru-RU" sz="1000" kern="1200" dirty="0" smtClean="0"/>
                        <a:t>ФАКТ</a:t>
                      </a:r>
                    </a:p>
                    <a:p>
                      <a:pPr marL="0" indent="450215" algn="ctr" defTabSz="914400" rtl="0" eaLnBrk="1" fontAlgn="auto" latinLnBrk="0" hangingPunct="1">
                        <a:spcAft>
                          <a:spcPts val="0"/>
                        </a:spcAft>
                      </a:pPr>
                      <a:r>
                        <a:rPr lang="ru-RU" sz="1000" kern="1200" dirty="0" smtClean="0"/>
                        <a:t> в тыс. руб.</a:t>
                      </a:r>
                      <a:endParaRPr lang="ru-RU" sz="1000" kern="1200" dirty="0" smtClean="0">
                        <a:solidFill>
                          <a:schemeClr val="dk1"/>
                        </a:solidFill>
                        <a:latin typeface="+mn-lt"/>
                        <a:ea typeface="+mn-ea"/>
                        <a:cs typeface="+mn-cs"/>
                      </a:endParaRPr>
                    </a:p>
                  </a:txBody>
                  <a:tcPr marL="13932" marR="13932" marT="0" marB="0" anchor="b"/>
                </a:tc>
              </a:tr>
              <a:tr h="161064">
                <a:tc>
                  <a:txBody>
                    <a:bodyPr/>
                    <a:lstStyle/>
                    <a:p>
                      <a:pPr marL="0" indent="228600" algn="l" defTabSz="914400" rtl="0" eaLnBrk="1" fontAlgn="auto" latinLnBrk="0" hangingPunct="1">
                        <a:spcAft>
                          <a:spcPts val="0"/>
                        </a:spcAft>
                      </a:pPr>
                      <a:endParaRPr lang="ru-RU" sz="1000" kern="1200" dirty="0">
                        <a:solidFill>
                          <a:schemeClr val="dk1"/>
                        </a:solidFill>
                        <a:latin typeface="+mn-lt"/>
                        <a:ea typeface="+mn-ea"/>
                        <a:cs typeface="+mn-cs"/>
                      </a:endParaRPr>
                    </a:p>
                  </a:txBody>
                  <a:tcPr marL="13932" marR="13932" marT="0" marB="0" anchor="b"/>
                </a:tc>
                <a:tc>
                  <a:txBody>
                    <a:bodyPr/>
                    <a:lstStyle/>
                    <a:p>
                      <a:pPr marL="0" indent="450215" algn="ctr" defTabSz="914400" rtl="0" eaLnBrk="1" fontAlgn="auto" latinLnBrk="0" hangingPunct="1">
                        <a:spcAft>
                          <a:spcPts val="0"/>
                        </a:spcAft>
                      </a:pPr>
                      <a:endParaRPr lang="ru-RU" sz="1000" kern="1200" dirty="0">
                        <a:solidFill>
                          <a:schemeClr val="dk1"/>
                        </a:solidFill>
                        <a:latin typeface="+mn-lt"/>
                        <a:ea typeface="+mn-ea"/>
                        <a:cs typeface="+mn-cs"/>
                      </a:endParaRPr>
                    </a:p>
                  </a:txBody>
                  <a:tcPr marL="13932" marR="13932" marT="0" marB="0" anchor="b"/>
                </a:tc>
                <a:tc>
                  <a:txBody>
                    <a:bodyPr/>
                    <a:lstStyle/>
                    <a:p>
                      <a:pPr marL="0" indent="450215" algn="ctr" defTabSz="914400" rtl="0" eaLnBrk="1" fontAlgn="auto" latinLnBrk="0" hangingPunct="1">
                        <a:spcAft>
                          <a:spcPts val="0"/>
                        </a:spcAft>
                      </a:pPr>
                      <a:endParaRPr lang="ru-RU" sz="1000" kern="1200" dirty="0" smtClean="0">
                        <a:solidFill>
                          <a:schemeClr val="dk1"/>
                        </a:solidFill>
                        <a:latin typeface="+mn-lt"/>
                        <a:ea typeface="+mn-ea"/>
                        <a:cs typeface="+mn-cs"/>
                      </a:endParaRPr>
                    </a:p>
                  </a:txBody>
                  <a:tcPr marL="13932" marR="13932" marT="0" marB="0" anchor="b"/>
                </a:tc>
              </a:tr>
              <a:tr h="161064">
                <a:tc>
                  <a:txBody>
                    <a:bodyPr/>
                    <a:lstStyle/>
                    <a:p>
                      <a:pPr marL="0" indent="228600" algn="l" defTabSz="914400" rtl="0" eaLnBrk="1" fontAlgn="auto" latinLnBrk="0" hangingPunct="1">
                        <a:spcAft>
                          <a:spcPts val="0"/>
                        </a:spcAft>
                      </a:pPr>
                      <a:r>
                        <a:rPr lang="ru-RU" sz="1000" kern="1200" dirty="0" smtClean="0"/>
                        <a:t>НАЛОГОВЫЕ </a:t>
                      </a:r>
                      <a:r>
                        <a:rPr lang="ru-RU" sz="1000" kern="1200" dirty="0"/>
                        <a:t>И НЕНАЛОГОВЫЕ ДОХОДЫ</a:t>
                      </a:r>
                      <a:endParaRPr lang="ru-RU" sz="1000" kern="1200" dirty="0">
                        <a:solidFill>
                          <a:schemeClr val="dk1"/>
                        </a:solidFill>
                        <a:latin typeface="+mn-lt"/>
                        <a:ea typeface="+mn-ea"/>
                        <a:cs typeface="+mn-cs"/>
                      </a:endParaRPr>
                    </a:p>
                  </a:txBody>
                  <a:tcPr marL="13932" marR="13932" marT="0" marB="0" anchor="b"/>
                </a:tc>
                <a:tc>
                  <a:txBody>
                    <a:bodyPr/>
                    <a:lstStyle/>
                    <a:p>
                      <a:pPr indent="450215" algn="r" fontAlgn="auto" hangingPunct="1">
                        <a:spcAft>
                          <a:spcPts val="0"/>
                        </a:spcAft>
                      </a:pPr>
                      <a:r>
                        <a:rPr lang="ru-RU" sz="900">
                          <a:solidFill>
                            <a:srgbClr val="000000"/>
                          </a:solidFill>
                          <a:latin typeface="Times New Roman"/>
                          <a:ea typeface="Times New Roman"/>
                          <a:cs typeface="Times New Roman"/>
                        </a:rPr>
                        <a:t>101 942,0</a:t>
                      </a:r>
                      <a:endParaRPr lang="ru-RU" sz="1200">
                        <a:latin typeface="Times New Roman"/>
                        <a:ea typeface="Times New Roman"/>
                        <a:cs typeface="Times New Roman"/>
                      </a:endParaRPr>
                    </a:p>
                  </a:txBody>
                  <a:tcPr marL="68580" marR="68580" marT="0" marB="0" anchor="b"/>
                </a:tc>
                <a:tc>
                  <a:txBody>
                    <a:bodyPr/>
                    <a:lstStyle/>
                    <a:p>
                      <a:pPr indent="450215" algn="r" fontAlgn="auto" hangingPunct="1">
                        <a:spcAft>
                          <a:spcPts val="0"/>
                        </a:spcAft>
                      </a:pPr>
                      <a:r>
                        <a:rPr lang="ru-RU" sz="900" dirty="0">
                          <a:solidFill>
                            <a:srgbClr val="000000"/>
                          </a:solidFill>
                          <a:latin typeface="Times New Roman"/>
                          <a:ea typeface="Times New Roman"/>
                          <a:cs typeface="Times New Roman"/>
                        </a:rPr>
                        <a:t>80 869,0</a:t>
                      </a:r>
                      <a:endParaRPr lang="ru-RU" sz="1200" dirty="0">
                        <a:latin typeface="Times New Roman"/>
                        <a:ea typeface="Times New Roman"/>
                        <a:cs typeface="Times New Roman"/>
                      </a:endParaRPr>
                    </a:p>
                  </a:txBody>
                  <a:tcPr marL="68580" marR="68580" marT="0" marB="0" anchor="b"/>
                </a:tc>
              </a:tr>
              <a:tr h="161064">
                <a:tc>
                  <a:txBody>
                    <a:bodyPr/>
                    <a:lstStyle/>
                    <a:p>
                      <a:pPr marL="0" indent="228600" algn="l" defTabSz="914400" rtl="0" eaLnBrk="1" fontAlgn="auto" latinLnBrk="0" hangingPunct="1">
                        <a:spcAft>
                          <a:spcPts val="0"/>
                        </a:spcAft>
                      </a:pPr>
                      <a:r>
                        <a:rPr lang="ru-RU" sz="1000" kern="1200" dirty="0" smtClean="0"/>
                        <a:t>Налог </a:t>
                      </a:r>
                      <a:r>
                        <a:rPr lang="ru-RU" sz="1000" kern="1200" dirty="0"/>
                        <a:t>на доходы физических лиц</a:t>
                      </a:r>
                      <a:endParaRPr lang="ru-RU" sz="1000" kern="1200" dirty="0">
                        <a:solidFill>
                          <a:schemeClr val="dk1"/>
                        </a:solidFill>
                        <a:latin typeface="+mn-lt"/>
                        <a:ea typeface="+mn-ea"/>
                        <a:cs typeface="+mn-cs"/>
                      </a:endParaRPr>
                    </a:p>
                  </a:txBody>
                  <a:tcPr marL="13932" marR="13932" marT="0" marB="0" anchor="b"/>
                </a:tc>
                <a:tc>
                  <a:txBody>
                    <a:bodyPr/>
                    <a:lstStyle/>
                    <a:p>
                      <a:pPr indent="450215" algn="r" fontAlgn="auto" hangingPunct="1">
                        <a:spcAft>
                          <a:spcPts val="0"/>
                        </a:spcAft>
                      </a:pPr>
                      <a:r>
                        <a:rPr lang="ru-RU" sz="900">
                          <a:solidFill>
                            <a:srgbClr val="000000"/>
                          </a:solidFill>
                          <a:latin typeface="Times New Roman"/>
                          <a:ea typeface="Times New Roman"/>
                          <a:cs typeface="Times New Roman"/>
                        </a:rPr>
                        <a:t>18 079,8</a:t>
                      </a:r>
                      <a:endParaRPr lang="ru-RU" sz="1200">
                        <a:latin typeface="Times New Roman"/>
                        <a:ea typeface="Times New Roman"/>
                        <a:cs typeface="Times New Roman"/>
                      </a:endParaRPr>
                    </a:p>
                  </a:txBody>
                  <a:tcPr marL="68580" marR="68580" marT="0" marB="0" anchor="b"/>
                </a:tc>
                <a:tc>
                  <a:txBody>
                    <a:bodyPr/>
                    <a:lstStyle/>
                    <a:p>
                      <a:pPr indent="450215" algn="r" fontAlgn="auto" hangingPunct="1">
                        <a:spcAft>
                          <a:spcPts val="0"/>
                        </a:spcAft>
                      </a:pPr>
                      <a:r>
                        <a:rPr lang="ru-RU" sz="900" dirty="0">
                          <a:solidFill>
                            <a:srgbClr val="000000"/>
                          </a:solidFill>
                          <a:latin typeface="Times New Roman"/>
                          <a:ea typeface="Times New Roman"/>
                          <a:cs typeface="Times New Roman"/>
                        </a:rPr>
                        <a:t>18 316,9</a:t>
                      </a:r>
                      <a:endParaRPr lang="ru-RU" sz="1200" dirty="0">
                        <a:latin typeface="Times New Roman"/>
                        <a:ea typeface="Times New Roman"/>
                        <a:cs typeface="Times New Roman"/>
                      </a:endParaRPr>
                    </a:p>
                  </a:txBody>
                  <a:tcPr marL="68580" marR="68580" marT="0" marB="0" anchor="b"/>
                </a:tc>
              </a:tr>
              <a:tr h="161064">
                <a:tc>
                  <a:txBody>
                    <a:bodyPr/>
                    <a:lstStyle/>
                    <a:p>
                      <a:pPr marL="0" indent="228600" algn="l" defTabSz="914400" rtl="0" eaLnBrk="1" fontAlgn="auto" latinLnBrk="0" hangingPunct="1">
                        <a:spcAft>
                          <a:spcPts val="0"/>
                        </a:spcAft>
                      </a:pPr>
                      <a:r>
                        <a:rPr lang="ru-RU" sz="1000" kern="1200" dirty="0" smtClean="0"/>
                        <a:t>Акцизы </a:t>
                      </a:r>
                      <a:r>
                        <a:rPr lang="ru-RU" sz="1000" kern="1200" dirty="0"/>
                        <a:t>по подакцизным товарам (продукции), производимым на территории Российской Федерации</a:t>
                      </a:r>
                      <a:endParaRPr lang="ru-RU" sz="1000" kern="1200" dirty="0">
                        <a:solidFill>
                          <a:schemeClr val="dk1"/>
                        </a:solidFill>
                        <a:latin typeface="+mn-lt"/>
                        <a:ea typeface="+mn-ea"/>
                        <a:cs typeface="+mn-cs"/>
                      </a:endParaRPr>
                    </a:p>
                  </a:txBody>
                  <a:tcPr marL="13932" marR="13932" marT="0" marB="0" anchor="b"/>
                </a:tc>
                <a:tc>
                  <a:txBody>
                    <a:bodyPr/>
                    <a:lstStyle/>
                    <a:p>
                      <a:pPr indent="450215" algn="r" fontAlgn="auto" hangingPunct="1">
                        <a:spcAft>
                          <a:spcPts val="0"/>
                        </a:spcAft>
                      </a:pPr>
                      <a:r>
                        <a:rPr lang="ru-RU" sz="900">
                          <a:solidFill>
                            <a:srgbClr val="000000"/>
                          </a:solidFill>
                          <a:latin typeface="Times New Roman"/>
                          <a:ea typeface="Times New Roman"/>
                          <a:cs typeface="Times New Roman"/>
                        </a:rPr>
                        <a:t>4 381,2</a:t>
                      </a:r>
                      <a:endParaRPr lang="ru-RU" sz="1200">
                        <a:latin typeface="Times New Roman"/>
                        <a:ea typeface="Times New Roman"/>
                        <a:cs typeface="Times New Roman"/>
                      </a:endParaRPr>
                    </a:p>
                  </a:txBody>
                  <a:tcPr marL="68580" marR="68580" marT="0" marB="0" anchor="b"/>
                </a:tc>
                <a:tc>
                  <a:txBody>
                    <a:bodyPr/>
                    <a:lstStyle/>
                    <a:p>
                      <a:pPr indent="450215" algn="r" fontAlgn="auto" hangingPunct="1">
                        <a:spcAft>
                          <a:spcPts val="0"/>
                        </a:spcAft>
                      </a:pPr>
                      <a:r>
                        <a:rPr lang="ru-RU" sz="900" dirty="0">
                          <a:solidFill>
                            <a:srgbClr val="000000"/>
                          </a:solidFill>
                          <a:latin typeface="Times New Roman"/>
                          <a:ea typeface="Times New Roman"/>
                          <a:cs typeface="Times New Roman"/>
                        </a:rPr>
                        <a:t>4 332,3</a:t>
                      </a:r>
                      <a:endParaRPr lang="ru-RU" sz="1200" dirty="0">
                        <a:latin typeface="Times New Roman"/>
                        <a:ea typeface="Times New Roman"/>
                        <a:cs typeface="Times New Roman"/>
                      </a:endParaRPr>
                    </a:p>
                  </a:txBody>
                  <a:tcPr marL="68580" marR="68580" marT="0" marB="0" anchor="b"/>
                </a:tc>
              </a:tr>
              <a:tr h="161064">
                <a:tc>
                  <a:txBody>
                    <a:bodyPr/>
                    <a:lstStyle/>
                    <a:p>
                      <a:pPr marL="0" indent="228600" algn="l" defTabSz="914400" rtl="0" eaLnBrk="1" fontAlgn="auto" latinLnBrk="0" hangingPunct="1">
                        <a:spcAft>
                          <a:spcPts val="0"/>
                        </a:spcAft>
                      </a:pPr>
                      <a:r>
                        <a:rPr lang="ru-RU" sz="1000" kern="1200" dirty="0" smtClean="0"/>
                        <a:t>Налог </a:t>
                      </a:r>
                      <a:r>
                        <a:rPr lang="ru-RU" sz="1000" kern="1200" dirty="0"/>
                        <a:t>на имущество физических лиц</a:t>
                      </a:r>
                      <a:endParaRPr lang="ru-RU" sz="1000" kern="1200" dirty="0">
                        <a:solidFill>
                          <a:schemeClr val="dk1"/>
                        </a:solidFill>
                        <a:latin typeface="+mn-lt"/>
                        <a:ea typeface="+mn-ea"/>
                        <a:cs typeface="+mn-cs"/>
                      </a:endParaRPr>
                    </a:p>
                  </a:txBody>
                  <a:tcPr marL="13932" marR="13932" marT="0" marB="0" anchor="b"/>
                </a:tc>
                <a:tc>
                  <a:txBody>
                    <a:bodyPr/>
                    <a:lstStyle/>
                    <a:p>
                      <a:pPr indent="450215" algn="r" fontAlgn="auto" hangingPunct="1">
                        <a:spcAft>
                          <a:spcPts val="0"/>
                        </a:spcAft>
                      </a:pPr>
                      <a:r>
                        <a:rPr lang="ru-RU" sz="900">
                          <a:solidFill>
                            <a:srgbClr val="000000"/>
                          </a:solidFill>
                          <a:latin typeface="Times New Roman"/>
                          <a:ea typeface="Times New Roman"/>
                          <a:cs typeface="Times New Roman"/>
                        </a:rPr>
                        <a:t>3 303,0</a:t>
                      </a:r>
                      <a:endParaRPr lang="ru-RU" sz="1200">
                        <a:latin typeface="Times New Roman"/>
                        <a:ea typeface="Times New Roman"/>
                        <a:cs typeface="Times New Roman"/>
                      </a:endParaRPr>
                    </a:p>
                  </a:txBody>
                  <a:tcPr marL="68580" marR="68580" marT="0" marB="0" anchor="b"/>
                </a:tc>
                <a:tc>
                  <a:txBody>
                    <a:bodyPr/>
                    <a:lstStyle/>
                    <a:p>
                      <a:pPr indent="450215" algn="r" fontAlgn="auto" hangingPunct="1">
                        <a:spcAft>
                          <a:spcPts val="0"/>
                        </a:spcAft>
                      </a:pPr>
                      <a:r>
                        <a:rPr lang="ru-RU" sz="900" dirty="0">
                          <a:solidFill>
                            <a:srgbClr val="000000"/>
                          </a:solidFill>
                          <a:latin typeface="Times New Roman"/>
                          <a:ea typeface="Times New Roman"/>
                          <a:cs typeface="Times New Roman"/>
                        </a:rPr>
                        <a:t>3 265,5</a:t>
                      </a:r>
                      <a:endParaRPr lang="ru-RU" sz="1200" dirty="0">
                        <a:latin typeface="Times New Roman"/>
                        <a:ea typeface="Times New Roman"/>
                        <a:cs typeface="Times New Roman"/>
                      </a:endParaRPr>
                    </a:p>
                  </a:txBody>
                  <a:tcPr marL="68580" marR="68580" marT="0" marB="0" anchor="b"/>
                </a:tc>
              </a:tr>
              <a:tr h="161064">
                <a:tc>
                  <a:txBody>
                    <a:bodyPr/>
                    <a:lstStyle/>
                    <a:p>
                      <a:pPr marL="0" indent="228600" algn="l" defTabSz="914400" rtl="0" eaLnBrk="1" fontAlgn="auto" latinLnBrk="0" hangingPunct="1">
                        <a:spcAft>
                          <a:spcPts val="0"/>
                        </a:spcAft>
                      </a:pPr>
                      <a:r>
                        <a:rPr lang="ru-RU" sz="1000" kern="1200" dirty="0"/>
                        <a:t>  Земельный налог</a:t>
                      </a:r>
                      <a:endParaRPr lang="ru-RU" sz="1000" kern="1200" dirty="0">
                        <a:solidFill>
                          <a:schemeClr val="dk1"/>
                        </a:solidFill>
                        <a:latin typeface="+mn-lt"/>
                        <a:ea typeface="+mn-ea"/>
                        <a:cs typeface="+mn-cs"/>
                      </a:endParaRPr>
                    </a:p>
                  </a:txBody>
                  <a:tcPr marL="13932" marR="13932" marT="0" marB="0" anchor="b"/>
                </a:tc>
                <a:tc>
                  <a:txBody>
                    <a:bodyPr/>
                    <a:lstStyle/>
                    <a:p>
                      <a:pPr indent="450215" algn="r" fontAlgn="auto" hangingPunct="1">
                        <a:spcAft>
                          <a:spcPts val="0"/>
                        </a:spcAft>
                      </a:pPr>
                      <a:r>
                        <a:rPr lang="ru-RU" sz="900">
                          <a:solidFill>
                            <a:srgbClr val="000000"/>
                          </a:solidFill>
                          <a:latin typeface="Times New Roman"/>
                          <a:ea typeface="Times New Roman"/>
                          <a:cs typeface="Times New Roman"/>
                        </a:rPr>
                        <a:t>27 811,0</a:t>
                      </a:r>
                      <a:endParaRPr lang="ru-RU" sz="1200">
                        <a:latin typeface="Times New Roman"/>
                        <a:ea typeface="Times New Roman"/>
                        <a:cs typeface="Times New Roman"/>
                      </a:endParaRPr>
                    </a:p>
                  </a:txBody>
                  <a:tcPr marL="68580" marR="68580" marT="0" marB="0" anchor="b"/>
                </a:tc>
                <a:tc>
                  <a:txBody>
                    <a:bodyPr/>
                    <a:lstStyle/>
                    <a:p>
                      <a:pPr indent="450215" algn="r" fontAlgn="auto" hangingPunct="1">
                        <a:spcAft>
                          <a:spcPts val="0"/>
                        </a:spcAft>
                      </a:pPr>
                      <a:r>
                        <a:rPr lang="ru-RU" sz="900" dirty="0">
                          <a:solidFill>
                            <a:srgbClr val="000000"/>
                          </a:solidFill>
                          <a:latin typeface="Times New Roman"/>
                          <a:ea typeface="Times New Roman"/>
                          <a:cs typeface="Times New Roman"/>
                        </a:rPr>
                        <a:t>26 601,7</a:t>
                      </a:r>
                      <a:endParaRPr lang="ru-RU" sz="1200" dirty="0">
                        <a:latin typeface="Times New Roman"/>
                        <a:ea typeface="Times New Roman"/>
                        <a:cs typeface="Times New Roman"/>
                      </a:endParaRPr>
                    </a:p>
                  </a:txBody>
                  <a:tcPr marL="68580" marR="68580" marT="0" marB="0" anchor="b"/>
                </a:tc>
              </a:tr>
              <a:tr h="161064">
                <a:tc>
                  <a:txBody>
                    <a:bodyPr/>
                    <a:lstStyle/>
                    <a:p>
                      <a:pPr marL="0" indent="228600" algn="l" defTabSz="914400" rtl="0" eaLnBrk="1" fontAlgn="auto" latinLnBrk="0" hangingPunct="1">
                        <a:spcAft>
                          <a:spcPts val="0"/>
                        </a:spcAft>
                      </a:pPr>
                      <a:r>
                        <a:rPr lang="ru-RU" sz="1000" kern="1200" dirty="0"/>
                        <a:t>  ГОСУДАРСТВЕННАЯ ПОШЛИНА</a:t>
                      </a:r>
                      <a:endParaRPr lang="ru-RU" sz="1000" kern="1200" dirty="0">
                        <a:solidFill>
                          <a:schemeClr val="dk1"/>
                        </a:solidFill>
                        <a:latin typeface="+mn-lt"/>
                        <a:ea typeface="+mn-ea"/>
                        <a:cs typeface="+mn-cs"/>
                      </a:endParaRPr>
                    </a:p>
                  </a:txBody>
                  <a:tcPr marL="13932" marR="13932" marT="0" marB="0" anchor="b"/>
                </a:tc>
                <a:tc>
                  <a:txBody>
                    <a:bodyPr/>
                    <a:lstStyle/>
                    <a:p>
                      <a:pPr indent="450215" algn="r" fontAlgn="auto" hangingPunct="1">
                        <a:spcAft>
                          <a:spcPts val="0"/>
                        </a:spcAft>
                      </a:pPr>
                      <a:r>
                        <a:rPr lang="ru-RU" sz="900">
                          <a:solidFill>
                            <a:srgbClr val="000000"/>
                          </a:solidFill>
                          <a:latin typeface="Times New Roman"/>
                          <a:ea typeface="Times New Roman"/>
                          <a:cs typeface="Times New Roman"/>
                        </a:rPr>
                        <a:t>7,9</a:t>
                      </a:r>
                      <a:endParaRPr lang="ru-RU" sz="1200">
                        <a:latin typeface="Times New Roman"/>
                        <a:ea typeface="Times New Roman"/>
                        <a:cs typeface="Times New Roman"/>
                      </a:endParaRPr>
                    </a:p>
                  </a:txBody>
                  <a:tcPr marL="68580" marR="68580" marT="0" marB="0" anchor="b"/>
                </a:tc>
                <a:tc>
                  <a:txBody>
                    <a:bodyPr/>
                    <a:lstStyle/>
                    <a:p>
                      <a:pPr indent="450215" algn="r" fontAlgn="auto" hangingPunct="1">
                        <a:spcAft>
                          <a:spcPts val="0"/>
                        </a:spcAft>
                      </a:pPr>
                      <a:r>
                        <a:rPr lang="ru-RU" sz="900" dirty="0">
                          <a:solidFill>
                            <a:srgbClr val="000000"/>
                          </a:solidFill>
                          <a:latin typeface="Times New Roman"/>
                          <a:ea typeface="Times New Roman"/>
                          <a:cs typeface="Times New Roman"/>
                        </a:rPr>
                        <a:t>9,2</a:t>
                      </a:r>
                      <a:endParaRPr lang="ru-RU" sz="1200" dirty="0">
                        <a:latin typeface="Times New Roman"/>
                        <a:ea typeface="Times New Roman"/>
                        <a:cs typeface="Times New Roman"/>
                      </a:endParaRPr>
                    </a:p>
                  </a:txBody>
                  <a:tcPr marL="68580" marR="68580" marT="0" marB="0" anchor="b"/>
                </a:tc>
              </a:tr>
              <a:tr h="322127">
                <a:tc>
                  <a:txBody>
                    <a:bodyPr/>
                    <a:lstStyle/>
                    <a:p>
                      <a:pPr marL="0" indent="228600" algn="l" defTabSz="914400" rtl="0" eaLnBrk="1" fontAlgn="auto" latinLnBrk="0" hangingPunct="1">
                        <a:spcAft>
                          <a:spcPts val="0"/>
                        </a:spcAft>
                      </a:pPr>
                      <a:r>
                        <a:rPr lang="ru-RU" sz="1000" kern="1200" dirty="0" smtClean="0"/>
                        <a:t>ДОХОДЫ </a:t>
                      </a:r>
                      <a:r>
                        <a:rPr lang="ru-RU" sz="1000" kern="1200" dirty="0"/>
                        <a:t>ОТ ИСПОЛЬЗОВАНИЯ ИМУЩЕСТВА, НАХОДЯЩЕГОСЯ В ГОСУДАРСТВЕННОЙ И МУНИЦИПАЛЬНОЙ СОБСТВЕННОСТИ</a:t>
                      </a:r>
                      <a:endParaRPr lang="ru-RU" sz="1000" kern="1200" dirty="0">
                        <a:solidFill>
                          <a:schemeClr val="dk1"/>
                        </a:solidFill>
                        <a:latin typeface="+mn-lt"/>
                        <a:ea typeface="+mn-ea"/>
                        <a:cs typeface="+mn-cs"/>
                      </a:endParaRPr>
                    </a:p>
                  </a:txBody>
                  <a:tcPr marL="13932" marR="13932" marT="0" marB="0" anchor="b"/>
                </a:tc>
                <a:tc>
                  <a:txBody>
                    <a:bodyPr/>
                    <a:lstStyle/>
                    <a:p>
                      <a:pPr indent="450215" algn="r" fontAlgn="auto" hangingPunct="1">
                        <a:spcAft>
                          <a:spcPts val="0"/>
                        </a:spcAft>
                      </a:pPr>
                      <a:r>
                        <a:rPr lang="ru-RU" sz="900">
                          <a:solidFill>
                            <a:srgbClr val="000000"/>
                          </a:solidFill>
                          <a:latin typeface="Times New Roman"/>
                          <a:ea typeface="Times New Roman"/>
                          <a:cs typeface="Times New Roman"/>
                        </a:rPr>
                        <a:t>15 354,2</a:t>
                      </a:r>
                      <a:endParaRPr lang="ru-RU" sz="1200">
                        <a:latin typeface="Times New Roman"/>
                        <a:ea typeface="Times New Roman"/>
                        <a:cs typeface="Times New Roman"/>
                      </a:endParaRPr>
                    </a:p>
                  </a:txBody>
                  <a:tcPr marL="68580" marR="68580" marT="0" marB="0" anchor="b"/>
                </a:tc>
                <a:tc>
                  <a:txBody>
                    <a:bodyPr/>
                    <a:lstStyle/>
                    <a:p>
                      <a:pPr indent="450215" algn="r" fontAlgn="auto" hangingPunct="1">
                        <a:spcAft>
                          <a:spcPts val="0"/>
                        </a:spcAft>
                      </a:pPr>
                      <a:r>
                        <a:rPr lang="ru-RU" sz="900" dirty="0">
                          <a:solidFill>
                            <a:srgbClr val="000000"/>
                          </a:solidFill>
                          <a:latin typeface="Times New Roman"/>
                          <a:ea typeface="Times New Roman"/>
                          <a:cs typeface="Times New Roman"/>
                        </a:rPr>
                        <a:t>18 190,6</a:t>
                      </a:r>
                      <a:endParaRPr lang="ru-RU" sz="1200" dirty="0">
                        <a:latin typeface="Times New Roman"/>
                        <a:ea typeface="Times New Roman"/>
                        <a:cs typeface="Times New Roman"/>
                      </a:endParaRPr>
                    </a:p>
                  </a:txBody>
                  <a:tcPr marL="68580" marR="68580" marT="0" marB="0" anchor="b"/>
                </a:tc>
              </a:tr>
              <a:tr h="161064">
                <a:tc>
                  <a:txBody>
                    <a:bodyPr/>
                    <a:lstStyle/>
                    <a:p>
                      <a:pPr marL="0" indent="228600" algn="l" defTabSz="914400" rtl="0" eaLnBrk="1" fontAlgn="auto" latinLnBrk="0" hangingPunct="1">
                        <a:spcAft>
                          <a:spcPts val="0"/>
                        </a:spcAft>
                      </a:pPr>
                      <a:r>
                        <a:rPr lang="ru-RU" sz="1000" kern="1200" dirty="0"/>
                        <a:t> Доходы, получаемые в виде арендной платы за земельные </a:t>
                      </a:r>
                      <a:r>
                        <a:rPr lang="ru-RU" sz="1000" kern="1200" dirty="0" smtClean="0"/>
                        <a:t>участки</a:t>
                      </a:r>
                      <a:endParaRPr lang="ru-RU" sz="1000" kern="1200" dirty="0">
                        <a:solidFill>
                          <a:schemeClr val="dk1"/>
                        </a:solidFill>
                        <a:latin typeface="+mn-lt"/>
                        <a:ea typeface="+mn-ea"/>
                        <a:cs typeface="+mn-cs"/>
                      </a:endParaRPr>
                    </a:p>
                  </a:txBody>
                  <a:tcPr marL="13932" marR="13932" marT="0" marB="0" anchor="b"/>
                </a:tc>
                <a:tc>
                  <a:txBody>
                    <a:bodyPr/>
                    <a:lstStyle/>
                    <a:p>
                      <a:pPr indent="450215" algn="r" fontAlgn="auto" hangingPunct="1">
                        <a:spcAft>
                          <a:spcPts val="0"/>
                        </a:spcAft>
                      </a:pPr>
                      <a:r>
                        <a:rPr lang="ru-RU" sz="900">
                          <a:solidFill>
                            <a:srgbClr val="000000"/>
                          </a:solidFill>
                          <a:latin typeface="Times New Roman"/>
                          <a:ea typeface="Times New Roman"/>
                          <a:cs typeface="Times New Roman"/>
                        </a:rPr>
                        <a:t>4 150,0</a:t>
                      </a:r>
                      <a:endParaRPr lang="ru-RU" sz="1200">
                        <a:latin typeface="Times New Roman"/>
                        <a:ea typeface="Times New Roman"/>
                        <a:cs typeface="Times New Roman"/>
                      </a:endParaRPr>
                    </a:p>
                  </a:txBody>
                  <a:tcPr marL="68580" marR="68580" marT="0" marB="0" anchor="b"/>
                </a:tc>
                <a:tc>
                  <a:txBody>
                    <a:bodyPr/>
                    <a:lstStyle/>
                    <a:p>
                      <a:pPr indent="450215" algn="r" fontAlgn="auto" hangingPunct="1">
                        <a:spcAft>
                          <a:spcPts val="0"/>
                        </a:spcAft>
                      </a:pPr>
                      <a:r>
                        <a:rPr lang="ru-RU" sz="900" dirty="0">
                          <a:solidFill>
                            <a:srgbClr val="000000"/>
                          </a:solidFill>
                          <a:latin typeface="Times New Roman"/>
                          <a:ea typeface="Times New Roman"/>
                          <a:cs typeface="Times New Roman"/>
                        </a:rPr>
                        <a:t>4 499,9</a:t>
                      </a:r>
                      <a:endParaRPr lang="ru-RU" sz="1200" dirty="0">
                        <a:latin typeface="Times New Roman"/>
                        <a:ea typeface="Times New Roman"/>
                        <a:cs typeface="Times New Roman"/>
                      </a:endParaRPr>
                    </a:p>
                  </a:txBody>
                  <a:tcPr marL="68580" marR="68580" marT="0" marB="0" anchor="b"/>
                </a:tc>
              </a:tr>
              <a:tr h="322127">
                <a:tc>
                  <a:txBody>
                    <a:bodyPr/>
                    <a:lstStyle/>
                    <a:p>
                      <a:pPr marL="0" indent="228600" algn="l" defTabSz="914400" rtl="0" eaLnBrk="1" fontAlgn="auto" latinLnBrk="0" hangingPunct="1">
                        <a:spcAft>
                          <a:spcPts val="0"/>
                        </a:spcAft>
                      </a:pPr>
                      <a:r>
                        <a:rPr lang="ru-RU" sz="1000" kern="1200" dirty="0"/>
                        <a:t>Доходы, получаемые в виде арендной платы, а также средства от продажи права на заключение договоров аренды за </a:t>
                      </a:r>
                      <a:r>
                        <a:rPr lang="ru-RU" sz="1000" kern="1200" dirty="0" smtClean="0"/>
                        <a:t>земли</a:t>
                      </a:r>
                      <a:endParaRPr lang="ru-RU" sz="1000" kern="1200" dirty="0">
                        <a:solidFill>
                          <a:schemeClr val="dk1"/>
                        </a:solidFill>
                        <a:latin typeface="+mn-lt"/>
                        <a:ea typeface="+mn-ea"/>
                        <a:cs typeface="+mn-cs"/>
                      </a:endParaRPr>
                    </a:p>
                  </a:txBody>
                  <a:tcPr marL="13932" marR="13932" marT="0" marB="0" anchor="b"/>
                </a:tc>
                <a:tc>
                  <a:txBody>
                    <a:bodyPr/>
                    <a:lstStyle/>
                    <a:p>
                      <a:pPr indent="450215" algn="r" fontAlgn="auto" hangingPunct="1">
                        <a:spcAft>
                          <a:spcPts val="0"/>
                        </a:spcAft>
                      </a:pPr>
                      <a:r>
                        <a:rPr lang="ru-RU" sz="900">
                          <a:solidFill>
                            <a:srgbClr val="000000"/>
                          </a:solidFill>
                          <a:latin typeface="Times New Roman"/>
                          <a:ea typeface="Times New Roman"/>
                          <a:cs typeface="Times New Roman"/>
                        </a:rPr>
                        <a:t>954,0</a:t>
                      </a:r>
                      <a:endParaRPr lang="ru-RU" sz="1200">
                        <a:latin typeface="Times New Roman"/>
                        <a:ea typeface="Times New Roman"/>
                        <a:cs typeface="Times New Roman"/>
                      </a:endParaRPr>
                    </a:p>
                  </a:txBody>
                  <a:tcPr marL="68580" marR="68580" marT="0" marB="0" anchor="b"/>
                </a:tc>
                <a:tc>
                  <a:txBody>
                    <a:bodyPr/>
                    <a:lstStyle/>
                    <a:p>
                      <a:pPr indent="450215" algn="r" fontAlgn="auto" hangingPunct="1">
                        <a:spcAft>
                          <a:spcPts val="0"/>
                        </a:spcAft>
                      </a:pPr>
                      <a:r>
                        <a:rPr lang="ru-RU" sz="900" dirty="0">
                          <a:solidFill>
                            <a:srgbClr val="000000"/>
                          </a:solidFill>
                          <a:latin typeface="Times New Roman"/>
                          <a:ea typeface="Times New Roman"/>
                          <a:cs typeface="Times New Roman"/>
                        </a:rPr>
                        <a:t>964,8</a:t>
                      </a:r>
                      <a:endParaRPr lang="ru-RU" sz="1200" dirty="0">
                        <a:latin typeface="Times New Roman"/>
                        <a:ea typeface="Times New Roman"/>
                        <a:cs typeface="Times New Roman"/>
                      </a:endParaRPr>
                    </a:p>
                  </a:txBody>
                  <a:tcPr marL="68580" marR="68580" marT="0" marB="0" anchor="b"/>
                </a:tc>
              </a:tr>
              <a:tr h="322127">
                <a:tc>
                  <a:txBody>
                    <a:bodyPr/>
                    <a:lstStyle/>
                    <a:p>
                      <a:pPr marL="0" indent="228600" algn="l" defTabSz="914400" rtl="0" eaLnBrk="1" fontAlgn="auto" latinLnBrk="0" hangingPunct="1">
                        <a:spcAft>
                          <a:spcPts val="0"/>
                        </a:spcAft>
                      </a:pPr>
                      <a:r>
                        <a:rPr lang="ru-RU" sz="1000" kern="1200" dirty="0"/>
                        <a:t>  Доходы от сдачи в аренду </a:t>
                      </a:r>
                      <a:r>
                        <a:rPr lang="ru-RU" sz="1000" kern="1200" dirty="0" smtClean="0"/>
                        <a:t>имущества</a:t>
                      </a:r>
                      <a:endParaRPr lang="ru-RU" sz="1000" kern="1200" dirty="0">
                        <a:solidFill>
                          <a:schemeClr val="dk1"/>
                        </a:solidFill>
                        <a:latin typeface="+mn-lt"/>
                        <a:ea typeface="+mn-ea"/>
                        <a:cs typeface="+mn-cs"/>
                      </a:endParaRPr>
                    </a:p>
                  </a:txBody>
                  <a:tcPr marL="13932" marR="13932" marT="0" marB="0" anchor="b"/>
                </a:tc>
                <a:tc>
                  <a:txBody>
                    <a:bodyPr/>
                    <a:lstStyle/>
                    <a:p>
                      <a:pPr indent="450215" algn="r" fontAlgn="auto" hangingPunct="1">
                        <a:spcAft>
                          <a:spcPts val="0"/>
                        </a:spcAft>
                      </a:pPr>
                      <a:r>
                        <a:rPr lang="ru-RU" sz="900">
                          <a:solidFill>
                            <a:srgbClr val="000000"/>
                          </a:solidFill>
                          <a:latin typeface="Times New Roman"/>
                          <a:ea typeface="Times New Roman"/>
                          <a:cs typeface="Times New Roman"/>
                        </a:rPr>
                        <a:t>2 543,1</a:t>
                      </a:r>
                      <a:endParaRPr lang="ru-RU" sz="1200">
                        <a:latin typeface="Times New Roman"/>
                        <a:ea typeface="Times New Roman"/>
                        <a:cs typeface="Times New Roman"/>
                      </a:endParaRPr>
                    </a:p>
                  </a:txBody>
                  <a:tcPr marL="68580" marR="68580" marT="0" marB="0" anchor="b"/>
                </a:tc>
                <a:tc>
                  <a:txBody>
                    <a:bodyPr/>
                    <a:lstStyle/>
                    <a:p>
                      <a:pPr indent="450215" algn="r" fontAlgn="auto" hangingPunct="1">
                        <a:spcAft>
                          <a:spcPts val="0"/>
                        </a:spcAft>
                      </a:pPr>
                      <a:r>
                        <a:rPr lang="ru-RU" sz="900" dirty="0">
                          <a:solidFill>
                            <a:srgbClr val="000000"/>
                          </a:solidFill>
                          <a:latin typeface="Times New Roman"/>
                          <a:ea typeface="Times New Roman"/>
                          <a:cs typeface="Times New Roman"/>
                        </a:rPr>
                        <a:t>3 900,4</a:t>
                      </a:r>
                      <a:endParaRPr lang="ru-RU" sz="1200" dirty="0">
                        <a:latin typeface="Times New Roman"/>
                        <a:ea typeface="Times New Roman"/>
                        <a:cs typeface="Times New Roman"/>
                      </a:endParaRPr>
                    </a:p>
                  </a:txBody>
                  <a:tcPr marL="68580" marR="68580" marT="0" marB="0" anchor="b"/>
                </a:tc>
              </a:tr>
              <a:tr h="322127">
                <a:tc>
                  <a:txBody>
                    <a:bodyPr/>
                    <a:lstStyle/>
                    <a:p>
                      <a:pPr marL="0" indent="228600" algn="l" defTabSz="914400" rtl="0" eaLnBrk="1" fontAlgn="auto" latinLnBrk="0" hangingPunct="1">
                        <a:spcAft>
                          <a:spcPts val="0"/>
                        </a:spcAft>
                      </a:pPr>
                      <a:r>
                        <a:rPr lang="ru-RU" sz="1000" kern="1200" dirty="0"/>
                        <a:t>  Прочие доходы от использования имущества и прав, находящихся в государственной и муниципальной </a:t>
                      </a:r>
                      <a:r>
                        <a:rPr lang="ru-RU" sz="1000" kern="1200" dirty="0" smtClean="0"/>
                        <a:t>собственности</a:t>
                      </a:r>
                      <a:endParaRPr lang="ru-RU" sz="1000" kern="1200" dirty="0">
                        <a:solidFill>
                          <a:schemeClr val="dk1"/>
                        </a:solidFill>
                        <a:latin typeface="+mn-lt"/>
                        <a:ea typeface="+mn-ea"/>
                        <a:cs typeface="+mn-cs"/>
                      </a:endParaRPr>
                    </a:p>
                  </a:txBody>
                  <a:tcPr marL="13932" marR="13932" marT="0" marB="0" anchor="b"/>
                </a:tc>
                <a:tc>
                  <a:txBody>
                    <a:bodyPr/>
                    <a:lstStyle/>
                    <a:p>
                      <a:pPr indent="450215" algn="r" fontAlgn="auto" hangingPunct="1">
                        <a:spcAft>
                          <a:spcPts val="0"/>
                        </a:spcAft>
                      </a:pPr>
                      <a:r>
                        <a:rPr lang="ru-RU" sz="900">
                          <a:solidFill>
                            <a:srgbClr val="000000"/>
                          </a:solidFill>
                          <a:latin typeface="Times New Roman"/>
                          <a:ea typeface="Times New Roman"/>
                          <a:cs typeface="Times New Roman"/>
                        </a:rPr>
                        <a:t>7 314,0</a:t>
                      </a:r>
                      <a:endParaRPr lang="ru-RU" sz="1200">
                        <a:latin typeface="Times New Roman"/>
                        <a:ea typeface="Times New Roman"/>
                        <a:cs typeface="Times New Roman"/>
                      </a:endParaRPr>
                    </a:p>
                  </a:txBody>
                  <a:tcPr marL="68580" marR="68580" marT="0" marB="0" anchor="b"/>
                </a:tc>
                <a:tc>
                  <a:txBody>
                    <a:bodyPr/>
                    <a:lstStyle/>
                    <a:p>
                      <a:pPr indent="450215" algn="r" fontAlgn="auto" hangingPunct="1">
                        <a:spcAft>
                          <a:spcPts val="0"/>
                        </a:spcAft>
                      </a:pPr>
                      <a:r>
                        <a:rPr lang="ru-RU" sz="900" dirty="0">
                          <a:solidFill>
                            <a:srgbClr val="000000"/>
                          </a:solidFill>
                          <a:latin typeface="Times New Roman"/>
                          <a:ea typeface="Times New Roman"/>
                          <a:cs typeface="Times New Roman"/>
                        </a:rPr>
                        <a:t>8 421,1</a:t>
                      </a:r>
                      <a:endParaRPr lang="ru-RU" sz="1200" dirty="0">
                        <a:latin typeface="Times New Roman"/>
                        <a:ea typeface="Times New Roman"/>
                        <a:cs typeface="Times New Roman"/>
                      </a:endParaRPr>
                    </a:p>
                  </a:txBody>
                  <a:tcPr marL="68580" marR="68580" marT="0" marB="0" anchor="b"/>
                </a:tc>
              </a:tr>
              <a:tr h="161064">
                <a:tc>
                  <a:txBody>
                    <a:bodyPr/>
                    <a:lstStyle/>
                    <a:p>
                      <a:pPr marL="0" indent="228600" algn="l" defTabSz="914400" rtl="0" eaLnBrk="1" fontAlgn="auto" latinLnBrk="0" hangingPunct="1">
                        <a:spcAft>
                          <a:spcPts val="0"/>
                        </a:spcAft>
                      </a:pPr>
                      <a:r>
                        <a:rPr lang="ru-RU" sz="1000" kern="1200" dirty="0"/>
                        <a:t>  ДОХОДЫ ОТ ОКАЗАНИЯ ПЛАТНЫХ УСЛУГ (РАБОТ) И КОМПЕНСАЦИИ ЗАТРАТ ГОСУДАРСТВА</a:t>
                      </a:r>
                      <a:endParaRPr lang="ru-RU" sz="1000" kern="1200" dirty="0">
                        <a:solidFill>
                          <a:schemeClr val="dk1"/>
                        </a:solidFill>
                        <a:latin typeface="+mn-lt"/>
                        <a:ea typeface="+mn-ea"/>
                        <a:cs typeface="+mn-cs"/>
                      </a:endParaRPr>
                    </a:p>
                  </a:txBody>
                  <a:tcPr marL="13932" marR="13932" marT="0" marB="0" anchor="b"/>
                </a:tc>
                <a:tc>
                  <a:txBody>
                    <a:bodyPr/>
                    <a:lstStyle/>
                    <a:p>
                      <a:pPr indent="450215" algn="r" fontAlgn="auto" hangingPunct="1">
                        <a:spcAft>
                          <a:spcPts val="0"/>
                        </a:spcAft>
                      </a:pPr>
                      <a:r>
                        <a:rPr lang="ru-RU" sz="900">
                          <a:solidFill>
                            <a:srgbClr val="000000"/>
                          </a:solidFill>
                          <a:latin typeface="Times New Roman"/>
                          <a:ea typeface="Times New Roman"/>
                          <a:cs typeface="Times New Roman"/>
                        </a:rPr>
                        <a:t>3 381,0</a:t>
                      </a:r>
                      <a:endParaRPr lang="ru-RU" sz="1200">
                        <a:latin typeface="Times New Roman"/>
                        <a:ea typeface="Times New Roman"/>
                        <a:cs typeface="Times New Roman"/>
                      </a:endParaRPr>
                    </a:p>
                  </a:txBody>
                  <a:tcPr marL="68580" marR="68580" marT="0" marB="0" anchor="b"/>
                </a:tc>
                <a:tc>
                  <a:txBody>
                    <a:bodyPr/>
                    <a:lstStyle/>
                    <a:p>
                      <a:pPr indent="450215" algn="r" fontAlgn="auto" hangingPunct="1">
                        <a:spcAft>
                          <a:spcPts val="0"/>
                        </a:spcAft>
                      </a:pPr>
                      <a:r>
                        <a:rPr lang="ru-RU" sz="900" dirty="0">
                          <a:solidFill>
                            <a:srgbClr val="000000"/>
                          </a:solidFill>
                          <a:latin typeface="Times New Roman"/>
                          <a:ea typeface="Times New Roman"/>
                          <a:cs typeface="Times New Roman"/>
                        </a:rPr>
                        <a:t>3 060,9</a:t>
                      </a:r>
                      <a:endParaRPr lang="ru-RU" sz="1200" dirty="0">
                        <a:latin typeface="Times New Roman"/>
                        <a:ea typeface="Times New Roman"/>
                        <a:cs typeface="Times New Roman"/>
                      </a:endParaRPr>
                    </a:p>
                  </a:txBody>
                  <a:tcPr marL="68580" marR="68580" marT="0" marB="0" anchor="b"/>
                </a:tc>
              </a:tr>
              <a:tr h="161064">
                <a:tc>
                  <a:txBody>
                    <a:bodyPr/>
                    <a:lstStyle/>
                    <a:p>
                      <a:pPr marL="0" indent="228600" algn="l" defTabSz="914400" rtl="0" eaLnBrk="1" fontAlgn="auto" latinLnBrk="0" hangingPunct="1">
                        <a:spcAft>
                          <a:spcPts val="0"/>
                        </a:spcAft>
                      </a:pPr>
                      <a:r>
                        <a:rPr lang="ru-RU" sz="1000" kern="1200" dirty="0"/>
                        <a:t>  Прочие доходы от оказания платных услуг (работ)</a:t>
                      </a:r>
                      <a:endParaRPr lang="ru-RU" sz="1000" kern="1200" dirty="0">
                        <a:solidFill>
                          <a:schemeClr val="dk1"/>
                        </a:solidFill>
                        <a:latin typeface="+mn-lt"/>
                        <a:ea typeface="+mn-ea"/>
                        <a:cs typeface="+mn-cs"/>
                      </a:endParaRPr>
                    </a:p>
                  </a:txBody>
                  <a:tcPr marL="13932" marR="13932" marT="0" marB="0" anchor="b"/>
                </a:tc>
                <a:tc>
                  <a:txBody>
                    <a:bodyPr/>
                    <a:lstStyle/>
                    <a:p>
                      <a:pPr indent="450215" algn="r" fontAlgn="auto" hangingPunct="1">
                        <a:spcAft>
                          <a:spcPts val="0"/>
                        </a:spcAft>
                      </a:pPr>
                      <a:r>
                        <a:rPr lang="ru-RU" sz="900">
                          <a:solidFill>
                            <a:srgbClr val="000000"/>
                          </a:solidFill>
                          <a:latin typeface="Times New Roman"/>
                          <a:ea typeface="Times New Roman"/>
                          <a:cs typeface="Times New Roman"/>
                        </a:rPr>
                        <a:t>3 381,0</a:t>
                      </a:r>
                      <a:endParaRPr lang="ru-RU" sz="1200">
                        <a:latin typeface="Times New Roman"/>
                        <a:ea typeface="Times New Roman"/>
                        <a:cs typeface="Times New Roman"/>
                      </a:endParaRPr>
                    </a:p>
                  </a:txBody>
                  <a:tcPr marL="68580" marR="68580" marT="0" marB="0" anchor="b"/>
                </a:tc>
                <a:tc>
                  <a:txBody>
                    <a:bodyPr/>
                    <a:lstStyle/>
                    <a:p>
                      <a:pPr indent="450215" algn="r" fontAlgn="auto" hangingPunct="1">
                        <a:spcAft>
                          <a:spcPts val="0"/>
                        </a:spcAft>
                      </a:pPr>
                      <a:r>
                        <a:rPr lang="ru-RU" sz="900" dirty="0">
                          <a:solidFill>
                            <a:srgbClr val="000000"/>
                          </a:solidFill>
                          <a:latin typeface="Times New Roman"/>
                          <a:ea typeface="Times New Roman"/>
                          <a:cs typeface="Times New Roman"/>
                        </a:rPr>
                        <a:t>3 060,9</a:t>
                      </a:r>
                      <a:endParaRPr lang="ru-RU" sz="1200" dirty="0">
                        <a:latin typeface="Times New Roman"/>
                        <a:ea typeface="Times New Roman"/>
                        <a:cs typeface="Times New Roman"/>
                      </a:endParaRPr>
                    </a:p>
                  </a:txBody>
                  <a:tcPr marL="68580" marR="68580" marT="0" marB="0" anchor="b"/>
                </a:tc>
              </a:tr>
              <a:tr h="161064">
                <a:tc>
                  <a:txBody>
                    <a:bodyPr/>
                    <a:lstStyle/>
                    <a:p>
                      <a:pPr marL="0" indent="228600" algn="l" defTabSz="914400" rtl="0" eaLnBrk="1" fontAlgn="auto" latinLnBrk="0" hangingPunct="1">
                        <a:spcAft>
                          <a:spcPts val="0"/>
                        </a:spcAft>
                      </a:pPr>
                      <a:r>
                        <a:rPr lang="ru-RU" sz="1000" kern="1200" dirty="0"/>
                        <a:t> ДОХОДЫ ОТ ПРОДАЖИ МАТЕРИАЛЬНЫХ И НЕМАТЕРИАЛЬНЫХ АКТИВОВ</a:t>
                      </a:r>
                      <a:endParaRPr lang="ru-RU" sz="1000" kern="1200" dirty="0">
                        <a:solidFill>
                          <a:schemeClr val="dk1"/>
                        </a:solidFill>
                        <a:latin typeface="+mn-lt"/>
                        <a:ea typeface="+mn-ea"/>
                        <a:cs typeface="+mn-cs"/>
                      </a:endParaRPr>
                    </a:p>
                  </a:txBody>
                  <a:tcPr marL="13932" marR="13932" marT="0" marB="0" anchor="b"/>
                </a:tc>
                <a:tc>
                  <a:txBody>
                    <a:bodyPr/>
                    <a:lstStyle/>
                    <a:p>
                      <a:pPr indent="450215" algn="r" fontAlgn="auto" hangingPunct="1">
                        <a:spcAft>
                          <a:spcPts val="0"/>
                        </a:spcAft>
                      </a:pPr>
                      <a:r>
                        <a:rPr lang="ru-RU" sz="900">
                          <a:solidFill>
                            <a:srgbClr val="000000"/>
                          </a:solidFill>
                          <a:latin typeface="Times New Roman"/>
                          <a:ea typeface="Times New Roman"/>
                          <a:cs typeface="Times New Roman"/>
                        </a:rPr>
                        <a:t>29 376,0</a:t>
                      </a:r>
                      <a:endParaRPr lang="ru-RU" sz="1200">
                        <a:latin typeface="Times New Roman"/>
                        <a:ea typeface="Times New Roman"/>
                        <a:cs typeface="Times New Roman"/>
                      </a:endParaRPr>
                    </a:p>
                  </a:txBody>
                  <a:tcPr marL="68580" marR="68580" marT="0" marB="0" anchor="b"/>
                </a:tc>
                <a:tc>
                  <a:txBody>
                    <a:bodyPr/>
                    <a:lstStyle/>
                    <a:p>
                      <a:pPr indent="450215" algn="r" fontAlgn="auto" hangingPunct="1">
                        <a:spcAft>
                          <a:spcPts val="0"/>
                        </a:spcAft>
                      </a:pPr>
                      <a:r>
                        <a:rPr lang="ru-RU" sz="900" dirty="0">
                          <a:solidFill>
                            <a:srgbClr val="000000"/>
                          </a:solidFill>
                          <a:latin typeface="Times New Roman"/>
                          <a:ea typeface="Times New Roman"/>
                          <a:cs typeface="Times New Roman"/>
                        </a:rPr>
                        <a:t>6 833,9</a:t>
                      </a:r>
                      <a:endParaRPr lang="ru-RU" sz="1200" dirty="0">
                        <a:latin typeface="Times New Roman"/>
                        <a:ea typeface="Times New Roman"/>
                        <a:cs typeface="Times New Roman"/>
                      </a:endParaRPr>
                    </a:p>
                  </a:txBody>
                  <a:tcPr marL="68580" marR="68580" marT="0" marB="0" anchor="b"/>
                </a:tc>
              </a:tr>
              <a:tr h="161064">
                <a:tc>
                  <a:txBody>
                    <a:bodyPr/>
                    <a:lstStyle/>
                    <a:p>
                      <a:pPr marL="0" indent="228600" algn="l" defTabSz="914400" rtl="0" eaLnBrk="1" fontAlgn="auto" latinLnBrk="0" hangingPunct="1">
                        <a:spcAft>
                          <a:spcPts val="0"/>
                        </a:spcAft>
                      </a:pPr>
                      <a:r>
                        <a:rPr lang="ru-RU" sz="1000" kern="1200" dirty="0"/>
                        <a:t>Доходы от реализации имущества, находящегося в собственности городских поселений </a:t>
                      </a:r>
                      <a:r>
                        <a:rPr lang="ru-RU" sz="1000" kern="1200" dirty="0" smtClean="0"/>
                        <a:t>у</a:t>
                      </a:r>
                      <a:endParaRPr lang="ru-RU" sz="1000" kern="1200" dirty="0">
                        <a:solidFill>
                          <a:schemeClr val="dk1"/>
                        </a:solidFill>
                        <a:latin typeface="+mn-lt"/>
                        <a:ea typeface="+mn-ea"/>
                        <a:cs typeface="+mn-cs"/>
                      </a:endParaRPr>
                    </a:p>
                  </a:txBody>
                  <a:tcPr marL="13932" marR="13932" marT="0" marB="0" anchor="b"/>
                </a:tc>
                <a:tc>
                  <a:txBody>
                    <a:bodyPr/>
                    <a:lstStyle/>
                    <a:p>
                      <a:pPr indent="450215" algn="r" fontAlgn="auto" hangingPunct="1">
                        <a:spcAft>
                          <a:spcPts val="0"/>
                        </a:spcAft>
                      </a:pPr>
                      <a:r>
                        <a:rPr lang="ru-RU" sz="900">
                          <a:solidFill>
                            <a:srgbClr val="000000"/>
                          </a:solidFill>
                          <a:latin typeface="Times New Roman"/>
                          <a:ea typeface="Times New Roman"/>
                          <a:cs typeface="Times New Roman"/>
                        </a:rPr>
                        <a:t>1 350,1</a:t>
                      </a:r>
                      <a:endParaRPr lang="ru-RU" sz="1200">
                        <a:latin typeface="Times New Roman"/>
                        <a:ea typeface="Times New Roman"/>
                        <a:cs typeface="Times New Roman"/>
                      </a:endParaRPr>
                    </a:p>
                  </a:txBody>
                  <a:tcPr marL="68580" marR="68580" marT="0" marB="0" anchor="b"/>
                </a:tc>
                <a:tc>
                  <a:txBody>
                    <a:bodyPr/>
                    <a:lstStyle/>
                    <a:p>
                      <a:pPr indent="450215" algn="r" fontAlgn="auto" hangingPunct="1">
                        <a:spcAft>
                          <a:spcPts val="0"/>
                        </a:spcAft>
                      </a:pPr>
                      <a:r>
                        <a:rPr lang="ru-RU" sz="900" dirty="0">
                          <a:solidFill>
                            <a:srgbClr val="000000"/>
                          </a:solidFill>
                          <a:latin typeface="Times New Roman"/>
                          <a:ea typeface="Times New Roman"/>
                          <a:cs typeface="Times New Roman"/>
                        </a:rPr>
                        <a:t>1 312,4</a:t>
                      </a:r>
                      <a:endParaRPr lang="ru-RU" sz="1200" dirty="0">
                        <a:latin typeface="Times New Roman"/>
                        <a:ea typeface="Times New Roman"/>
                        <a:cs typeface="Times New Roman"/>
                      </a:endParaRPr>
                    </a:p>
                  </a:txBody>
                  <a:tcPr marL="68580" marR="68580" marT="0" marB="0" anchor="b"/>
                </a:tc>
              </a:tr>
              <a:tr h="161064">
                <a:tc>
                  <a:txBody>
                    <a:bodyPr/>
                    <a:lstStyle/>
                    <a:p>
                      <a:pPr marL="0" indent="228600" algn="l" defTabSz="914400" rtl="0" eaLnBrk="1" fontAlgn="auto" latinLnBrk="0" hangingPunct="1">
                        <a:spcAft>
                          <a:spcPts val="0"/>
                        </a:spcAft>
                      </a:pPr>
                      <a:r>
                        <a:rPr lang="ru-RU" sz="1000" kern="1200" dirty="0"/>
                        <a:t>  Доходы от продажи земельных участков, государственная собственность на которые </a:t>
                      </a:r>
                      <a:r>
                        <a:rPr lang="ru-RU" sz="1000" kern="1200" dirty="0" smtClean="0"/>
                        <a:t>разграничена</a:t>
                      </a:r>
                      <a:endParaRPr lang="ru-RU" sz="1000" kern="1200" dirty="0">
                        <a:solidFill>
                          <a:schemeClr val="dk1"/>
                        </a:solidFill>
                        <a:latin typeface="+mn-lt"/>
                        <a:ea typeface="+mn-ea"/>
                        <a:cs typeface="+mn-cs"/>
                      </a:endParaRPr>
                    </a:p>
                  </a:txBody>
                  <a:tcPr marL="13932" marR="13932" marT="0" marB="0" anchor="b"/>
                </a:tc>
                <a:tc>
                  <a:txBody>
                    <a:bodyPr/>
                    <a:lstStyle/>
                    <a:p>
                      <a:pPr indent="450215" algn="r" fontAlgn="auto" hangingPunct="1">
                        <a:spcAft>
                          <a:spcPts val="0"/>
                        </a:spcAft>
                      </a:pPr>
                      <a:r>
                        <a:rPr lang="ru-RU" sz="900">
                          <a:solidFill>
                            <a:srgbClr val="000000"/>
                          </a:solidFill>
                          <a:latin typeface="Times New Roman"/>
                          <a:ea typeface="Times New Roman"/>
                          <a:cs typeface="Times New Roman"/>
                        </a:rPr>
                        <a:t>22 376,0</a:t>
                      </a:r>
                      <a:endParaRPr lang="ru-RU" sz="1200">
                        <a:latin typeface="Times New Roman"/>
                        <a:ea typeface="Times New Roman"/>
                        <a:cs typeface="Times New Roman"/>
                      </a:endParaRPr>
                    </a:p>
                  </a:txBody>
                  <a:tcPr marL="68580" marR="68580" marT="0" marB="0" anchor="b"/>
                </a:tc>
                <a:tc>
                  <a:txBody>
                    <a:bodyPr/>
                    <a:lstStyle/>
                    <a:p>
                      <a:pPr indent="450215" algn="r" fontAlgn="auto" hangingPunct="1">
                        <a:spcAft>
                          <a:spcPts val="0"/>
                        </a:spcAft>
                      </a:pPr>
                      <a:r>
                        <a:rPr lang="ru-RU" sz="900" dirty="0">
                          <a:solidFill>
                            <a:srgbClr val="000000"/>
                          </a:solidFill>
                          <a:latin typeface="Times New Roman"/>
                          <a:ea typeface="Times New Roman"/>
                          <a:cs typeface="Times New Roman"/>
                        </a:rPr>
                        <a:t>400,0</a:t>
                      </a:r>
                      <a:endParaRPr lang="ru-RU" sz="1200" dirty="0">
                        <a:latin typeface="Times New Roman"/>
                        <a:ea typeface="Times New Roman"/>
                        <a:cs typeface="Times New Roman"/>
                      </a:endParaRPr>
                    </a:p>
                  </a:txBody>
                  <a:tcPr marL="68580" marR="68580" marT="0" marB="0" anchor="b"/>
                </a:tc>
              </a:tr>
              <a:tr h="322127">
                <a:tc>
                  <a:txBody>
                    <a:bodyPr/>
                    <a:lstStyle/>
                    <a:p>
                      <a:pPr marL="0" indent="228600" algn="l" defTabSz="914400" rtl="0" eaLnBrk="1" fontAlgn="auto" latinLnBrk="0" hangingPunct="1">
                        <a:spcAft>
                          <a:spcPts val="0"/>
                        </a:spcAft>
                      </a:pPr>
                      <a:r>
                        <a:rPr lang="ru-RU" sz="1000" kern="1200" dirty="0"/>
                        <a:t>  Доходы от продажи земельных участков, государственная собственность на которые не разграничена и которые расположены в границах городских поселений</a:t>
                      </a:r>
                      <a:endParaRPr lang="ru-RU" sz="1000" kern="1200" dirty="0">
                        <a:solidFill>
                          <a:schemeClr val="dk1"/>
                        </a:solidFill>
                        <a:latin typeface="+mn-lt"/>
                        <a:ea typeface="+mn-ea"/>
                        <a:cs typeface="+mn-cs"/>
                      </a:endParaRPr>
                    </a:p>
                  </a:txBody>
                  <a:tcPr marL="13932" marR="13932" marT="0" marB="0" anchor="b"/>
                </a:tc>
                <a:tc>
                  <a:txBody>
                    <a:bodyPr/>
                    <a:lstStyle/>
                    <a:p>
                      <a:pPr indent="450215" algn="r" fontAlgn="auto" hangingPunct="1">
                        <a:spcAft>
                          <a:spcPts val="0"/>
                        </a:spcAft>
                      </a:pPr>
                      <a:r>
                        <a:rPr lang="ru-RU" sz="900">
                          <a:solidFill>
                            <a:srgbClr val="000000"/>
                          </a:solidFill>
                          <a:latin typeface="Times New Roman"/>
                          <a:ea typeface="Times New Roman"/>
                          <a:cs typeface="Times New Roman"/>
                        </a:rPr>
                        <a:t>4 240,0</a:t>
                      </a:r>
                      <a:endParaRPr lang="ru-RU" sz="1200">
                        <a:latin typeface="Times New Roman"/>
                        <a:ea typeface="Times New Roman"/>
                        <a:cs typeface="Times New Roman"/>
                      </a:endParaRPr>
                    </a:p>
                  </a:txBody>
                  <a:tcPr marL="68580" marR="68580" marT="0" marB="0" anchor="b"/>
                </a:tc>
                <a:tc>
                  <a:txBody>
                    <a:bodyPr/>
                    <a:lstStyle/>
                    <a:p>
                      <a:pPr indent="450215" algn="r" fontAlgn="auto" hangingPunct="1">
                        <a:spcAft>
                          <a:spcPts val="0"/>
                        </a:spcAft>
                      </a:pPr>
                      <a:r>
                        <a:rPr lang="ru-RU" sz="900" dirty="0">
                          <a:solidFill>
                            <a:srgbClr val="000000"/>
                          </a:solidFill>
                          <a:latin typeface="Times New Roman"/>
                          <a:ea typeface="Times New Roman"/>
                          <a:cs typeface="Times New Roman"/>
                        </a:rPr>
                        <a:t>3 462,4</a:t>
                      </a:r>
                      <a:endParaRPr lang="ru-RU" sz="1200" dirty="0">
                        <a:latin typeface="Times New Roman"/>
                        <a:ea typeface="Times New Roman"/>
                        <a:cs typeface="Times New Roman"/>
                      </a:endParaRPr>
                    </a:p>
                  </a:txBody>
                  <a:tcPr marL="68580" marR="68580" marT="0" marB="0" anchor="b"/>
                </a:tc>
              </a:tr>
              <a:tr h="248439">
                <a:tc>
                  <a:txBody>
                    <a:bodyPr/>
                    <a:lstStyle/>
                    <a:p>
                      <a:pPr marL="0" indent="228600" algn="l" defTabSz="914400" rtl="0" eaLnBrk="1" fontAlgn="auto" latinLnBrk="0" hangingPunct="1">
                        <a:spcAft>
                          <a:spcPts val="0"/>
                        </a:spcAft>
                      </a:pPr>
                      <a:r>
                        <a:rPr lang="ru-RU" sz="1000" kern="1200" dirty="0"/>
                        <a:t>Плата за увеличение площади земельных </a:t>
                      </a:r>
                      <a:r>
                        <a:rPr lang="ru-RU" sz="1000" kern="1200" dirty="0" smtClean="0"/>
                        <a:t>участков</a:t>
                      </a:r>
                      <a:endParaRPr lang="ru-RU" sz="1000" kern="1200" dirty="0">
                        <a:solidFill>
                          <a:schemeClr val="dk1"/>
                        </a:solidFill>
                        <a:latin typeface="+mn-lt"/>
                        <a:ea typeface="+mn-ea"/>
                        <a:cs typeface="+mn-cs"/>
                      </a:endParaRPr>
                    </a:p>
                  </a:txBody>
                  <a:tcPr marL="13932" marR="13932" marT="0" marB="0" anchor="b"/>
                </a:tc>
                <a:tc>
                  <a:txBody>
                    <a:bodyPr/>
                    <a:lstStyle/>
                    <a:p>
                      <a:pPr indent="450215" algn="r" fontAlgn="auto" hangingPunct="1">
                        <a:spcAft>
                          <a:spcPts val="0"/>
                        </a:spcAft>
                      </a:pPr>
                      <a:r>
                        <a:rPr lang="ru-RU" sz="900">
                          <a:solidFill>
                            <a:srgbClr val="000000"/>
                          </a:solidFill>
                          <a:latin typeface="Times New Roman"/>
                          <a:ea typeface="Times New Roman"/>
                          <a:cs typeface="Times New Roman"/>
                        </a:rPr>
                        <a:t>1 410,0</a:t>
                      </a:r>
                      <a:endParaRPr lang="ru-RU" sz="1200">
                        <a:latin typeface="Times New Roman"/>
                        <a:ea typeface="Times New Roman"/>
                        <a:cs typeface="Times New Roman"/>
                      </a:endParaRPr>
                    </a:p>
                  </a:txBody>
                  <a:tcPr marL="68580" marR="68580" marT="0" marB="0" anchor="b"/>
                </a:tc>
                <a:tc>
                  <a:txBody>
                    <a:bodyPr/>
                    <a:lstStyle/>
                    <a:p>
                      <a:pPr indent="450215" algn="r" fontAlgn="auto" hangingPunct="1">
                        <a:spcAft>
                          <a:spcPts val="0"/>
                        </a:spcAft>
                      </a:pPr>
                      <a:r>
                        <a:rPr lang="ru-RU" sz="900" dirty="0">
                          <a:solidFill>
                            <a:srgbClr val="000000"/>
                          </a:solidFill>
                          <a:latin typeface="Times New Roman"/>
                          <a:ea typeface="Times New Roman"/>
                          <a:cs typeface="Times New Roman"/>
                        </a:rPr>
                        <a:t>1 659,2</a:t>
                      </a:r>
                      <a:endParaRPr lang="ru-RU" sz="1200" dirty="0">
                        <a:latin typeface="Times New Roman"/>
                        <a:ea typeface="Times New Roman"/>
                        <a:cs typeface="Times New Roman"/>
                      </a:endParaRPr>
                    </a:p>
                  </a:txBody>
                  <a:tcPr marL="68580" marR="68580" marT="0" marB="0" anchor="b"/>
                </a:tc>
              </a:tr>
              <a:tr h="161064">
                <a:tc>
                  <a:txBody>
                    <a:bodyPr/>
                    <a:lstStyle/>
                    <a:p>
                      <a:pPr marL="0" indent="228600" algn="l" defTabSz="914400" rtl="0" eaLnBrk="1" fontAlgn="auto" latinLnBrk="0" hangingPunct="1">
                        <a:spcAft>
                          <a:spcPts val="0"/>
                        </a:spcAft>
                      </a:pPr>
                      <a:r>
                        <a:rPr lang="ru-RU" sz="1000" kern="1200" dirty="0"/>
                        <a:t>  ШТРАФЫ, САНКЦИИ, ВОЗМЕЩЕНИЕ УЩЕРБА</a:t>
                      </a:r>
                      <a:endParaRPr lang="ru-RU" sz="1000" kern="1200" dirty="0">
                        <a:solidFill>
                          <a:schemeClr val="dk1"/>
                        </a:solidFill>
                        <a:latin typeface="+mn-lt"/>
                        <a:ea typeface="+mn-ea"/>
                        <a:cs typeface="+mn-cs"/>
                      </a:endParaRPr>
                    </a:p>
                  </a:txBody>
                  <a:tcPr marL="13932" marR="13932" marT="0" marB="0" anchor="b"/>
                </a:tc>
                <a:tc>
                  <a:txBody>
                    <a:bodyPr/>
                    <a:lstStyle/>
                    <a:p>
                      <a:pPr indent="450215" algn="r" fontAlgn="auto" hangingPunct="1">
                        <a:spcAft>
                          <a:spcPts val="0"/>
                        </a:spcAft>
                      </a:pPr>
                      <a:r>
                        <a:rPr lang="ru-RU" sz="900">
                          <a:solidFill>
                            <a:srgbClr val="000000"/>
                          </a:solidFill>
                          <a:latin typeface="Times New Roman"/>
                          <a:ea typeface="Times New Roman"/>
                          <a:cs typeface="Times New Roman"/>
                        </a:rPr>
                        <a:t>228,0</a:t>
                      </a:r>
                      <a:endParaRPr lang="ru-RU" sz="1200">
                        <a:latin typeface="Times New Roman"/>
                        <a:ea typeface="Times New Roman"/>
                        <a:cs typeface="Times New Roman"/>
                      </a:endParaRPr>
                    </a:p>
                  </a:txBody>
                  <a:tcPr marL="68580" marR="68580" marT="0" marB="0" anchor="b"/>
                </a:tc>
                <a:tc>
                  <a:txBody>
                    <a:bodyPr/>
                    <a:lstStyle/>
                    <a:p>
                      <a:pPr indent="450215" algn="r" fontAlgn="auto" hangingPunct="1">
                        <a:spcAft>
                          <a:spcPts val="0"/>
                        </a:spcAft>
                      </a:pPr>
                      <a:r>
                        <a:rPr lang="ru-RU" sz="900" dirty="0">
                          <a:solidFill>
                            <a:srgbClr val="000000"/>
                          </a:solidFill>
                          <a:latin typeface="Times New Roman"/>
                          <a:ea typeface="Times New Roman"/>
                          <a:cs typeface="Times New Roman"/>
                        </a:rPr>
                        <a:t>245,3</a:t>
                      </a:r>
                      <a:endParaRPr lang="ru-RU" sz="1200" dirty="0">
                        <a:latin typeface="Times New Roman"/>
                        <a:ea typeface="Times New Roman"/>
                        <a:cs typeface="Times New Roman"/>
                      </a:endParaRPr>
                    </a:p>
                  </a:txBody>
                  <a:tcPr marL="68580" marR="68580" marT="0" marB="0" anchor="b"/>
                </a:tc>
              </a:tr>
              <a:tr h="161064">
                <a:tc>
                  <a:txBody>
                    <a:bodyPr/>
                    <a:lstStyle/>
                    <a:p>
                      <a:pPr marL="0" indent="228600" algn="l" defTabSz="914400" rtl="0" eaLnBrk="1" fontAlgn="auto" latinLnBrk="0" hangingPunct="1">
                        <a:spcAft>
                          <a:spcPts val="0"/>
                        </a:spcAft>
                      </a:pPr>
                      <a:r>
                        <a:rPr lang="ru-RU" sz="1000" kern="1200" dirty="0"/>
                        <a:t>  ПРОЧИЕ НЕНАЛОГОВЫЕ ДОХОДЫ</a:t>
                      </a:r>
                      <a:endParaRPr lang="ru-RU" sz="1000" kern="1200" dirty="0">
                        <a:solidFill>
                          <a:schemeClr val="dk1"/>
                        </a:solidFill>
                        <a:latin typeface="+mn-lt"/>
                        <a:ea typeface="+mn-ea"/>
                        <a:cs typeface="+mn-cs"/>
                      </a:endParaRPr>
                    </a:p>
                  </a:txBody>
                  <a:tcPr marL="13932" marR="13932" marT="0" marB="0" anchor="b"/>
                </a:tc>
                <a:tc>
                  <a:txBody>
                    <a:bodyPr/>
                    <a:lstStyle/>
                    <a:p>
                      <a:pPr indent="450215" algn="r" fontAlgn="auto" hangingPunct="1">
                        <a:spcAft>
                          <a:spcPts val="0"/>
                        </a:spcAft>
                      </a:pPr>
                      <a:r>
                        <a:rPr lang="ru-RU" sz="900">
                          <a:solidFill>
                            <a:srgbClr val="000000"/>
                          </a:solidFill>
                          <a:latin typeface="Times New Roman"/>
                          <a:ea typeface="Times New Roman"/>
                          <a:cs typeface="Times New Roman"/>
                        </a:rPr>
                        <a:t>15,0</a:t>
                      </a:r>
                      <a:endParaRPr lang="ru-RU" sz="1200">
                        <a:latin typeface="Times New Roman"/>
                        <a:ea typeface="Times New Roman"/>
                        <a:cs typeface="Times New Roman"/>
                      </a:endParaRPr>
                    </a:p>
                  </a:txBody>
                  <a:tcPr marL="68580" marR="68580" marT="0" marB="0" anchor="b"/>
                </a:tc>
                <a:tc>
                  <a:txBody>
                    <a:bodyPr/>
                    <a:lstStyle/>
                    <a:p>
                      <a:pPr indent="450215" algn="r" fontAlgn="auto" hangingPunct="1">
                        <a:spcAft>
                          <a:spcPts val="0"/>
                        </a:spcAft>
                      </a:pPr>
                      <a:r>
                        <a:rPr lang="ru-RU" sz="900" dirty="0">
                          <a:solidFill>
                            <a:srgbClr val="000000"/>
                          </a:solidFill>
                          <a:latin typeface="Times New Roman"/>
                          <a:ea typeface="Times New Roman"/>
                          <a:cs typeface="Times New Roman"/>
                        </a:rPr>
                        <a:t>7,8</a:t>
                      </a:r>
                      <a:endParaRPr lang="ru-RU" sz="1200" dirty="0">
                        <a:latin typeface="Times New Roman"/>
                        <a:ea typeface="Times New Roman"/>
                        <a:cs typeface="Times New Roman"/>
                      </a:endParaRPr>
                    </a:p>
                  </a:txBody>
                  <a:tcPr marL="68580" marR="68580" marT="0" marB="0" anchor="b"/>
                </a:tc>
              </a:tr>
              <a:tr h="161064">
                <a:tc>
                  <a:txBody>
                    <a:bodyPr/>
                    <a:lstStyle/>
                    <a:p>
                      <a:pPr marL="0" indent="228600" algn="l" defTabSz="914400" rtl="0" eaLnBrk="1" fontAlgn="auto" latinLnBrk="0" hangingPunct="1">
                        <a:spcAft>
                          <a:spcPts val="0"/>
                        </a:spcAft>
                      </a:pPr>
                      <a:r>
                        <a:rPr lang="ru-RU" sz="1000" kern="1200" dirty="0"/>
                        <a:t>  БЕЗВОЗМЕЗДНЫЕ ПОСТУПЛЕНИЯ</a:t>
                      </a:r>
                      <a:endParaRPr lang="ru-RU" sz="1000" kern="1200" dirty="0">
                        <a:solidFill>
                          <a:schemeClr val="dk1"/>
                        </a:solidFill>
                        <a:latin typeface="+mn-lt"/>
                        <a:ea typeface="+mn-ea"/>
                        <a:cs typeface="+mn-cs"/>
                      </a:endParaRPr>
                    </a:p>
                  </a:txBody>
                  <a:tcPr marL="13932" marR="13932" marT="0" marB="0" anchor="b"/>
                </a:tc>
                <a:tc>
                  <a:txBody>
                    <a:bodyPr/>
                    <a:lstStyle/>
                    <a:p>
                      <a:pPr indent="450215" algn="r" fontAlgn="auto" hangingPunct="1">
                        <a:spcAft>
                          <a:spcPts val="0"/>
                        </a:spcAft>
                      </a:pPr>
                      <a:r>
                        <a:rPr lang="ru-RU" sz="900">
                          <a:solidFill>
                            <a:srgbClr val="000000"/>
                          </a:solidFill>
                          <a:latin typeface="Times New Roman"/>
                          <a:ea typeface="Times New Roman"/>
                          <a:cs typeface="Times New Roman"/>
                        </a:rPr>
                        <a:t>83 839,8</a:t>
                      </a:r>
                      <a:endParaRPr lang="ru-RU" sz="1200">
                        <a:latin typeface="Times New Roman"/>
                        <a:ea typeface="Times New Roman"/>
                        <a:cs typeface="Times New Roman"/>
                      </a:endParaRPr>
                    </a:p>
                  </a:txBody>
                  <a:tcPr marL="68580" marR="68580" marT="0" marB="0" anchor="b"/>
                </a:tc>
                <a:tc>
                  <a:txBody>
                    <a:bodyPr/>
                    <a:lstStyle/>
                    <a:p>
                      <a:pPr indent="450215" algn="r" fontAlgn="auto" hangingPunct="1">
                        <a:spcAft>
                          <a:spcPts val="0"/>
                        </a:spcAft>
                      </a:pPr>
                      <a:r>
                        <a:rPr lang="ru-RU" sz="900">
                          <a:solidFill>
                            <a:srgbClr val="000000"/>
                          </a:solidFill>
                          <a:latin typeface="Times New Roman"/>
                          <a:ea typeface="Times New Roman"/>
                          <a:cs typeface="Times New Roman"/>
                        </a:rPr>
                        <a:t>81 378,2</a:t>
                      </a:r>
                      <a:endParaRPr lang="ru-RU" sz="1200">
                        <a:latin typeface="Times New Roman"/>
                        <a:ea typeface="Times New Roman"/>
                        <a:cs typeface="Times New Roman"/>
                      </a:endParaRPr>
                    </a:p>
                  </a:txBody>
                  <a:tcPr marL="68580" marR="68580" marT="0" marB="0" anchor="b"/>
                </a:tc>
              </a:tr>
              <a:tr h="161064">
                <a:tc>
                  <a:txBody>
                    <a:bodyPr/>
                    <a:lstStyle/>
                    <a:p>
                      <a:pPr marL="0" indent="450215" algn="l" defTabSz="914400" rtl="0" eaLnBrk="1" fontAlgn="auto" latinLnBrk="0" hangingPunct="1">
                        <a:spcAft>
                          <a:spcPts val="0"/>
                        </a:spcAft>
                      </a:pPr>
                      <a:r>
                        <a:rPr lang="ru-RU" sz="1000" kern="1200" dirty="0"/>
                        <a:t>Доходы бюджета - всего</a:t>
                      </a:r>
                      <a:endParaRPr lang="ru-RU" sz="1000" kern="1200" dirty="0">
                        <a:solidFill>
                          <a:schemeClr val="dk1"/>
                        </a:solidFill>
                        <a:latin typeface="+mn-lt"/>
                        <a:ea typeface="+mn-ea"/>
                        <a:cs typeface="+mn-cs"/>
                      </a:endParaRPr>
                    </a:p>
                  </a:txBody>
                  <a:tcPr marL="13932" marR="13932" marT="0" marB="0" anchor="b"/>
                </a:tc>
                <a:tc>
                  <a:txBody>
                    <a:bodyPr/>
                    <a:lstStyle/>
                    <a:p>
                      <a:pPr indent="450215" algn="r" fontAlgn="auto" hangingPunct="1">
                        <a:spcAft>
                          <a:spcPts val="0"/>
                        </a:spcAft>
                      </a:pPr>
                      <a:r>
                        <a:rPr lang="ru-RU" sz="900">
                          <a:solidFill>
                            <a:srgbClr val="000000"/>
                          </a:solidFill>
                          <a:latin typeface="Times New Roman"/>
                          <a:ea typeface="Times New Roman"/>
                          <a:cs typeface="Times New Roman"/>
                        </a:rPr>
                        <a:t>185 781,9</a:t>
                      </a:r>
                      <a:endParaRPr lang="ru-RU" sz="1200">
                        <a:latin typeface="Times New Roman"/>
                        <a:ea typeface="Times New Roman"/>
                        <a:cs typeface="Times New Roman"/>
                      </a:endParaRPr>
                    </a:p>
                  </a:txBody>
                  <a:tcPr marL="68580" marR="68580" marT="0" marB="0" anchor="b"/>
                </a:tc>
                <a:tc>
                  <a:txBody>
                    <a:bodyPr/>
                    <a:lstStyle/>
                    <a:p>
                      <a:pPr indent="450215" algn="r" fontAlgn="auto" hangingPunct="1">
                        <a:spcAft>
                          <a:spcPts val="0"/>
                        </a:spcAft>
                      </a:pPr>
                      <a:r>
                        <a:rPr lang="ru-RU" sz="900" dirty="0">
                          <a:solidFill>
                            <a:srgbClr val="000000"/>
                          </a:solidFill>
                          <a:latin typeface="Times New Roman"/>
                          <a:ea typeface="Times New Roman"/>
                          <a:cs typeface="Times New Roman"/>
                        </a:rPr>
                        <a:t>162 247,2</a:t>
                      </a:r>
                      <a:endParaRPr lang="ru-RU" sz="1200" dirty="0">
                        <a:latin typeface="Times New Roman"/>
                        <a:ea typeface="Times New Roman"/>
                        <a:cs typeface="Times New Roman"/>
                      </a:endParaRPr>
                    </a:p>
                  </a:txBody>
                  <a:tcPr marL="68580" marR="68580" marT="0" marB="0" anchor="b"/>
                </a:tc>
              </a:tr>
            </a:tbl>
          </a:graphicData>
        </a:graphic>
      </p:graphicFrame>
      <p:sp>
        <p:nvSpPr>
          <p:cNvPr id="4" name="Прямоугольник 3"/>
          <p:cNvSpPr/>
          <p:nvPr/>
        </p:nvSpPr>
        <p:spPr>
          <a:xfrm>
            <a:off x="611560" y="116633"/>
            <a:ext cx="8136904" cy="646331"/>
          </a:xfrm>
          <a:prstGeom prst="rect">
            <a:avLst/>
          </a:prstGeom>
        </p:spPr>
        <p:txBody>
          <a:bodyPr wrap="square">
            <a:spAutoFit/>
          </a:bodyPr>
          <a:lstStyle/>
          <a:p>
            <a:pPr algn="ctr"/>
            <a:r>
              <a:rPr lang="ru-RU" dirty="0" smtClean="0"/>
              <a:t>НАЛОГОВЫЕ И НЕНАЛОГОВЫЕ ДОХОДЫ БЮДЖЕТА  МО МГИНСКОЕ ГОРОДСКОЕ  ПОСЕЛЕНИЕ</a:t>
            </a:r>
            <a:endParaRPr lang="ru-RU" dirty="0"/>
          </a:p>
        </p:txBody>
      </p:sp>
    </p:spTree>
    <p:extLst>
      <p:ext uri="{BB962C8B-B14F-4D97-AF65-F5344CB8AC3E}">
        <p14:creationId xmlns="" xmlns:p14="http://schemas.microsoft.com/office/powerpoint/2010/main" val="3635816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6" y="274638"/>
            <a:ext cx="7848872" cy="490066"/>
          </a:xfrm>
        </p:spPr>
        <p:txBody>
          <a:bodyPr>
            <a:normAutofit/>
          </a:bodyPr>
          <a:lstStyle/>
          <a:p>
            <a:r>
              <a:rPr lang="ru-RU" sz="2000" dirty="0" smtClean="0"/>
              <a:t>БЕЗВОЗМЕЗДНЫЕ ПОСТУПЛЕНИЯ </a:t>
            </a:r>
            <a:endParaRPr lang="ru-RU" sz="2000" dirty="0"/>
          </a:p>
        </p:txBody>
      </p:sp>
      <p:graphicFrame>
        <p:nvGraphicFramePr>
          <p:cNvPr id="3" name="Таблица 2"/>
          <p:cNvGraphicFramePr>
            <a:graphicFrameLocks noGrp="1"/>
          </p:cNvGraphicFramePr>
          <p:nvPr/>
        </p:nvGraphicFramePr>
        <p:xfrm>
          <a:off x="503039" y="836712"/>
          <a:ext cx="8461450" cy="5616623"/>
        </p:xfrm>
        <a:graphic>
          <a:graphicData uri="http://schemas.openxmlformats.org/drawingml/2006/table">
            <a:tbl>
              <a:tblPr>
                <a:tableStyleId>{35758FB7-9AC5-4552-8A53-C91805E547FA}</a:tableStyleId>
              </a:tblPr>
              <a:tblGrid>
                <a:gridCol w="5993527"/>
                <a:gridCol w="916657"/>
                <a:gridCol w="775633"/>
                <a:gridCol w="775633"/>
              </a:tblGrid>
              <a:tr h="496940">
                <a:tc>
                  <a:txBody>
                    <a:bodyPr/>
                    <a:lstStyle/>
                    <a:p>
                      <a:pPr algn="ctr">
                        <a:spcAft>
                          <a:spcPts val="0"/>
                        </a:spcAft>
                      </a:pPr>
                      <a:r>
                        <a:rPr lang="ru-RU" sz="1000" dirty="0">
                          <a:latin typeface="+mj-lt"/>
                        </a:rPr>
                        <a:t>Наименование показателя</a:t>
                      </a:r>
                      <a:endParaRPr lang="ru-RU" sz="1000" dirty="0">
                        <a:latin typeface="+mj-lt"/>
                        <a:ea typeface="Times New Roman"/>
                        <a:cs typeface="Times New Roman"/>
                      </a:endParaRPr>
                    </a:p>
                  </a:txBody>
                  <a:tcPr marL="16445" marR="16445" marT="0" marB="0" anchor="ctr"/>
                </a:tc>
                <a:tc>
                  <a:txBody>
                    <a:bodyPr/>
                    <a:lstStyle/>
                    <a:p>
                      <a:pPr algn="ctr">
                        <a:spcAft>
                          <a:spcPts val="0"/>
                        </a:spcAft>
                      </a:pPr>
                      <a:r>
                        <a:rPr lang="ru-RU" sz="1000" dirty="0" smtClean="0">
                          <a:latin typeface="+mj-lt"/>
                        </a:rPr>
                        <a:t>План  в тыс. руб.</a:t>
                      </a:r>
                      <a:endParaRPr lang="ru-RU" sz="1000" dirty="0">
                        <a:latin typeface="+mj-lt"/>
                        <a:ea typeface="Times New Roman"/>
                        <a:cs typeface="Times New Roman"/>
                      </a:endParaRPr>
                    </a:p>
                  </a:txBody>
                  <a:tcPr marL="16445" marR="16445" marT="0" marB="0" anchor="ctr"/>
                </a:tc>
                <a:tc>
                  <a:txBody>
                    <a:bodyPr/>
                    <a:lstStyle/>
                    <a:p>
                      <a:pPr algn="ctr">
                        <a:spcAft>
                          <a:spcPts val="0"/>
                        </a:spcAft>
                      </a:pPr>
                      <a:r>
                        <a:rPr lang="ru-RU" sz="1000" dirty="0">
                          <a:latin typeface="+mj-lt"/>
                        </a:rPr>
                        <a:t>Исполнено        </a:t>
                      </a:r>
                      <a:r>
                        <a:rPr lang="ru-RU" sz="1000" dirty="0" smtClean="0">
                          <a:latin typeface="+mj-lt"/>
                        </a:rPr>
                        <a:t>в</a:t>
                      </a:r>
                      <a:r>
                        <a:rPr lang="ru-RU" sz="1000" baseline="0" dirty="0" smtClean="0">
                          <a:latin typeface="+mj-lt"/>
                        </a:rPr>
                        <a:t> тыс. руб.</a:t>
                      </a:r>
                      <a:endParaRPr lang="ru-RU" sz="1000" dirty="0">
                        <a:latin typeface="+mj-lt"/>
                        <a:ea typeface="Times New Roman"/>
                        <a:cs typeface="Times New Roman"/>
                      </a:endParaRPr>
                    </a:p>
                  </a:txBody>
                  <a:tcPr marL="16445" marR="16445" marT="0" marB="0" anchor="ctr"/>
                </a:tc>
                <a:tc>
                  <a:txBody>
                    <a:bodyPr/>
                    <a:lstStyle/>
                    <a:p>
                      <a:pPr algn="ctr">
                        <a:spcAft>
                          <a:spcPts val="0"/>
                        </a:spcAft>
                      </a:pPr>
                      <a:r>
                        <a:rPr lang="ru-RU" sz="1000" dirty="0">
                          <a:latin typeface="+mj-lt"/>
                        </a:rPr>
                        <a:t>% </a:t>
                      </a:r>
                      <a:r>
                        <a:rPr lang="ru-RU" sz="1000" dirty="0" smtClean="0">
                          <a:latin typeface="+mj-lt"/>
                        </a:rPr>
                        <a:t>исполнения</a:t>
                      </a:r>
                      <a:endParaRPr lang="ru-RU" sz="1000" dirty="0">
                        <a:latin typeface="+mj-lt"/>
                        <a:ea typeface="Times New Roman"/>
                        <a:cs typeface="Times New Roman"/>
                      </a:endParaRPr>
                    </a:p>
                  </a:txBody>
                  <a:tcPr marL="16445" marR="16445" marT="0" marB="0" anchor="ctr"/>
                </a:tc>
              </a:tr>
              <a:tr h="154517">
                <a:tc>
                  <a:txBody>
                    <a:bodyPr/>
                    <a:lstStyle/>
                    <a:p>
                      <a:pPr>
                        <a:spcAft>
                          <a:spcPts val="0"/>
                        </a:spcAft>
                      </a:pPr>
                      <a:r>
                        <a:rPr lang="ru-RU" sz="1000" dirty="0">
                          <a:latin typeface="+mj-lt"/>
                        </a:rPr>
                        <a:t>Безвозмездные поступления  </a:t>
                      </a:r>
                      <a:endParaRPr lang="ru-RU" sz="1000" dirty="0">
                        <a:latin typeface="+mj-lt"/>
                        <a:ea typeface="Times New Roman"/>
                        <a:cs typeface="Times New Roman"/>
                      </a:endParaRPr>
                    </a:p>
                  </a:txBody>
                  <a:tcPr marL="16445" marR="16445" marT="0" marB="0" anchor="ctr"/>
                </a:tc>
                <a:tc>
                  <a:txBody>
                    <a:bodyPr/>
                    <a:lstStyle/>
                    <a:p>
                      <a:pPr algn="ctr">
                        <a:spcAft>
                          <a:spcPts val="0"/>
                        </a:spcAft>
                      </a:pPr>
                      <a:r>
                        <a:rPr lang="ru-RU" sz="800" b="0">
                          <a:solidFill>
                            <a:srgbClr val="000000"/>
                          </a:solidFill>
                          <a:latin typeface="Times New Roman"/>
                          <a:ea typeface="Times New Roman"/>
                          <a:cs typeface="Times New Roman"/>
                        </a:rPr>
                        <a:t>83839,8</a:t>
                      </a:r>
                      <a:endParaRPr lang="ru-RU" sz="1200" b="0">
                        <a:latin typeface="Times New Roman"/>
                        <a:ea typeface="Times New Roman"/>
                        <a:cs typeface="Times New Roman"/>
                      </a:endParaRPr>
                    </a:p>
                  </a:txBody>
                  <a:tcPr marL="68580" marR="68580" marT="0" marB="0" anchor="ctr"/>
                </a:tc>
                <a:tc>
                  <a:txBody>
                    <a:bodyPr/>
                    <a:lstStyle/>
                    <a:p>
                      <a:pPr algn="ctr">
                        <a:spcAft>
                          <a:spcPts val="0"/>
                        </a:spcAft>
                      </a:pPr>
                      <a:r>
                        <a:rPr lang="ru-RU" sz="800" b="0">
                          <a:solidFill>
                            <a:srgbClr val="000000"/>
                          </a:solidFill>
                          <a:latin typeface="Times New Roman"/>
                          <a:ea typeface="Times New Roman"/>
                          <a:cs typeface="Times New Roman"/>
                        </a:rPr>
                        <a:t>81364,6</a:t>
                      </a:r>
                      <a:endParaRPr lang="ru-RU" sz="1200" b="0">
                        <a:latin typeface="Times New Roman"/>
                        <a:ea typeface="Times New Roman"/>
                        <a:cs typeface="Times New Roman"/>
                      </a:endParaRPr>
                    </a:p>
                  </a:txBody>
                  <a:tcPr marL="68580" marR="68580" marT="0" marB="0" anchor="ctr"/>
                </a:tc>
                <a:tc>
                  <a:txBody>
                    <a:bodyPr/>
                    <a:lstStyle/>
                    <a:p>
                      <a:pPr algn="ctr">
                        <a:spcAft>
                          <a:spcPts val="0"/>
                        </a:spcAft>
                      </a:pPr>
                      <a:r>
                        <a:rPr lang="ru-RU" sz="800" b="0" dirty="0">
                          <a:solidFill>
                            <a:srgbClr val="000000"/>
                          </a:solidFill>
                          <a:latin typeface="Times New Roman"/>
                          <a:ea typeface="Times New Roman"/>
                          <a:cs typeface="Times New Roman"/>
                        </a:rPr>
                        <a:t>97,0</a:t>
                      </a:r>
                      <a:endParaRPr lang="ru-RU" sz="1200" b="0" dirty="0">
                        <a:latin typeface="Times New Roman"/>
                        <a:ea typeface="Times New Roman"/>
                        <a:cs typeface="Times New Roman"/>
                      </a:endParaRPr>
                    </a:p>
                  </a:txBody>
                  <a:tcPr marL="68580" marR="68580" marT="0" marB="0" anchor="ctr"/>
                </a:tc>
              </a:tr>
              <a:tr h="154517">
                <a:tc>
                  <a:txBody>
                    <a:bodyPr/>
                    <a:lstStyle/>
                    <a:p>
                      <a:pPr>
                        <a:spcAft>
                          <a:spcPts val="0"/>
                        </a:spcAft>
                      </a:pPr>
                      <a:r>
                        <a:rPr lang="ru-RU" sz="1000" dirty="0">
                          <a:latin typeface="+mj-lt"/>
                        </a:rPr>
                        <a:t>Дотации бюджетам бюджетной системы Российской Федерации, в том числе:</a:t>
                      </a:r>
                      <a:endParaRPr lang="ru-RU" sz="1000" dirty="0">
                        <a:latin typeface="+mj-lt"/>
                        <a:ea typeface="Times New Roman"/>
                        <a:cs typeface="Times New Roman"/>
                      </a:endParaRPr>
                    </a:p>
                  </a:txBody>
                  <a:tcPr marL="16445" marR="16445" marT="0" marB="0" anchor="ctr"/>
                </a:tc>
                <a:tc>
                  <a:txBody>
                    <a:bodyPr/>
                    <a:lstStyle/>
                    <a:p>
                      <a:pPr algn="ctr">
                        <a:spcAft>
                          <a:spcPts val="0"/>
                        </a:spcAft>
                      </a:pPr>
                      <a:r>
                        <a:rPr lang="ru-RU" sz="800" b="0">
                          <a:latin typeface="Times New Roman"/>
                          <a:ea typeface="Times New Roman"/>
                          <a:cs typeface="Times New Roman"/>
                        </a:rPr>
                        <a:t>21 819,50</a:t>
                      </a:r>
                      <a:endParaRPr lang="ru-RU" sz="1200" b="0">
                        <a:latin typeface="Times New Roman"/>
                        <a:ea typeface="Times New Roman"/>
                        <a:cs typeface="Times New Roman"/>
                      </a:endParaRPr>
                    </a:p>
                  </a:txBody>
                  <a:tcPr marL="68580" marR="68580" marT="0" marB="0" anchor="ctr"/>
                </a:tc>
                <a:tc>
                  <a:txBody>
                    <a:bodyPr/>
                    <a:lstStyle/>
                    <a:p>
                      <a:pPr algn="ctr">
                        <a:spcAft>
                          <a:spcPts val="0"/>
                        </a:spcAft>
                      </a:pPr>
                      <a:r>
                        <a:rPr lang="ru-RU" sz="800" b="0">
                          <a:solidFill>
                            <a:srgbClr val="000000"/>
                          </a:solidFill>
                          <a:latin typeface="Times New Roman"/>
                          <a:ea typeface="Times New Roman"/>
                          <a:cs typeface="Times New Roman"/>
                        </a:rPr>
                        <a:t>21 819,5</a:t>
                      </a:r>
                      <a:endParaRPr lang="ru-RU" sz="1200" b="0">
                        <a:latin typeface="Times New Roman"/>
                        <a:ea typeface="Times New Roman"/>
                        <a:cs typeface="Times New Roman"/>
                      </a:endParaRPr>
                    </a:p>
                  </a:txBody>
                  <a:tcPr marL="68580" marR="68580" marT="0" marB="0" anchor="ctr"/>
                </a:tc>
                <a:tc>
                  <a:txBody>
                    <a:bodyPr/>
                    <a:lstStyle/>
                    <a:p>
                      <a:pPr algn="ctr">
                        <a:spcAft>
                          <a:spcPts val="0"/>
                        </a:spcAft>
                      </a:pPr>
                      <a:r>
                        <a:rPr lang="ru-RU" sz="800" b="0" dirty="0">
                          <a:solidFill>
                            <a:srgbClr val="000000"/>
                          </a:solidFill>
                          <a:latin typeface="Times New Roman"/>
                          <a:ea typeface="Times New Roman"/>
                          <a:cs typeface="Times New Roman"/>
                        </a:rPr>
                        <a:t>100,0</a:t>
                      </a:r>
                      <a:endParaRPr lang="ru-RU" sz="1200" b="0" dirty="0">
                        <a:latin typeface="Times New Roman"/>
                        <a:ea typeface="Times New Roman"/>
                        <a:cs typeface="Times New Roman"/>
                      </a:endParaRPr>
                    </a:p>
                  </a:txBody>
                  <a:tcPr marL="68580" marR="68580" marT="0" marB="0" anchor="ctr"/>
                </a:tc>
              </a:tr>
              <a:tr h="309033">
                <a:tc>
                  <a:txBody>
                    <a:bodyPr/>
                    <a:lstStyle/>
                    <a:p>
                      <a:pPr>
                        <a:spcAft>
                          <a:spcPts val="0"/>
                        </a:spcAft>
                      </a:pPr>
                      <a:r>
                        <a:rPr lang="ru-RU" sz="1000" dirty="0">
                          <a:latin typeface="+mj-lt"/>
                        </a:rPr>
                        <a:t>Субсидии бюджетам городских поселений на </a:t>
                      </a:r>
                      <a:r>
                        <a:rPr lang="ru-RU" sz="1000" dirty="0" err="1">
                          <a:latin typeface="+mj-lt"/>
                        </a:rPr>
                        <a:t>софинансирование</a:t>
                      </a:r>
                      <a:r>
                        <a:rPr lang="ru-RU" sz="1000" dirty="0">
                          <a:latin typeface="+mj-lt"/>
                        </a:rPr>
                        <a:t> капитальных вложений в объекты муниципальной собственности</a:t>
                      </a:r>
                      <a:endParaRPr lang="ru-RU" sz="1000" dirty="0">
                        <a:latin typeface="+mj-lt"/>
                        <a:ea typeface="Times New Roman"/>
                        <a:cs typeface="Times New Roman"/>
                      </a:endParaRPr>
                    </a:p>
                  </a:txBody>
                  <a:tcPr marL="16445" marR="16445" marT="0" marB="0" anchor="b"/>
                </a:tc>
                <a:tc>
                  <a:txBody>
                    <a:bodyPr/>
                    <a:lstStyle/>
                    <a:p>
                      <a:pPr algn="ctr">
                        <a:spcAft>
                          <a:spcPts val="0"/>
                        </a:spcAft>
                      </a:pPr>
                      <a:r>
                        <a:rPr lang="ru-RU" sz="800" b="0">
                          <a:latin typeface="Times New Roman"/>
                          <a:ea typeface="Times New Roman"/>
                          <a:cs typeface="Times New Roman"/>
                        </a:rPr>
                        <a:t>2 056,58</a:t>
                      </a:r>
                      <a:endParaRPr lang="ru-RU" sz="1200" b="0">
                        <a:latin typeface="Times New Roman"/>
                        <a:ea typeface="Times New Roman"/>
                        <a:cs typeface="Times New Roman"/>
                      </a:endParaRPr>
                    </a:p>
                  </a:txBody>
                  <a:tcPr marL="68580" marR="68580" marT="0" marB="0" anchor="ctr"/>
                </a:tc>
                <a:tc>
                  <a:txBody>
                    <a:bodyPr/>
                    <a:lstStyle/>
                    <a:p>
                      <a:pPr algn="ctr">
                        <a:spcAft>
                          <a:spcPts val="0"/>
                        </a:spcAft>
                      </a:pPr>
                      <a:r>
                        <a:rPr lang="ru-RU" sz="800" b="0">
                          <a:latin typeface="Times New Roman"/>
                          <a:ea typeface="Times New Roman"/>
                          <a:cs typeface="Times New Roman"/>
                        </a:rPr>
                        <a:t>2 056,6</a:t>
                      </a:r>
                      <a:endParaRPr lang="ru-RU" sz="1200" b="0">
                        <a:latin typeface="Times New Roman"/>
                        <a:ea typeface="Times New Roman"/>
                        <a:cs typeface="Times New Roman"/>
                      </a:endParaRPr>
                    </a:p>
                  </a:txBody>
                  <a:tcPr marL="68580" marR="68580" marT="0" marB="0" anchor="ctr"/>
                </a:tc>
                <a:tc>
                  <a:txBody>
                    <a:bodyPr/>
                    <a:lstStyle/>
                    <a:p>
                      <a:pPr algn="ctr">
                        <a:spcAft>
                          <a:spcPts val="0"/>
                        </a:spcAft>
                      </a:pPr>
                      <a:r>
                        <a:rPr lang="ru-RU" sz="800" b="0" dirty="0">
                          <a:solidFill>
                            <a:srgbClr val="000000"/>
                          </a:solidFill>
                          <a:latin typeface="Times New Roman"/>
                          <a:ea typeface="Times New Roman"/>
                          <a:cs typeface="Times New Roman"/>
                        </a:rPr>
                        <a:t>100,0</a:t>
                      </a:r>
                      <a:endParaRPr lang="ru-RU" sz="1200" b="0" dirty="0">
                        <a:latin typeface="Times New Roman"/>
                        <a:ea typeface="Times New Roman"/>
                        <a:cs typeface="Times New Roman"/>
                      </a:endParaRPr>
                    </a:p>
                  </a:txBody>
                  <a:tcPr marL="68580" marR="68580" marT="0" marB="0" anchor="ctr"/>
                </a:tc>
              </a:tr>
              <a:tr h="463550">
                <a:tc>
                  <a:txBody>
                    <a:bodyPr/>
                    <a:lstStyle/>
                    <a:p>
                      <a:pPr>
                        <a:spcAft>
                          <a:spcPts val="0"/>
                        </a:spcAft>
                      </a:pPr>
                      <a:r>
                        <a:rPr lang="ru-RU" sz="1000" dirty="0">
                          <a:latin typeface="+mj-lt"/>
                        </a:rPr>
                        <a:t>Субсидии бюджетам городских поселений на обеспечение мероприятий по переселению граждан из аварийного жилищного </a:t>
                      </a:r>
                      <a:r>
                        <a:rPr lang="ru-RU" sz="1000" dirty="0" smtClean="0">
                          <a:latin typeface="+mj-lt"/>
                        </a:rPr>
                        <a:t>фонда за счет средств, поступивших от государственной корпорации - Фонда содействия реформированию жилищно-коммунального хозяйства</a:t>
                      </a:r>
                      <a:endParaRPr lang="ru-RU" sz="1000" dirty="0">
                        <a:latin typeface="+mj-lt"/>
                        <a:ea typeface="Times New Roman"/>
                        <a:cs typeface="Times New Roman"/>
                      </a:endParaRPr>
                    </a:p>
                  </a:txBody>
                  <a:tcPr marL="16445" marR="16445" marT="0" marB="0" anchor="b"/>
                </a:tc>
                <a:tc>
                  <a:txBody>
                    <a:bodyPr/>
                    <a:lstStyle/>
                    <a:p>
                      <a:pPr algn="ctr">
                        <a:spcAft>
                          <a:spcPts val="0"/>
                        </a:spcAft>
                      </a:pPr>
                      <a:r>
                        <a:rPr lang="ru-RU" sz="800" b="0">
                          <a:latin typeface="Times New Roman"/>
                          <a:ea typeface="Times New Roman"/>
                          <a:cs typeface="Times New Roman"/>
                        </a:rPr>
                        <a:t>3 963,58</a:t>
                      </a:r>
                      <a:endParaRPr lang="ru-RU" sz="1200" b="0">
                        <a:latin typeface="Times New Roman"/>
                        <a:ea typeface="Times New Roman"/>
                        <a:cs typeface="Times New Roman"/>
                      </a:endParaRPr>
                    </a:p>
                  </a:txBody>
                  <a:tcPr marL="68580" marR="68580" marT="0" marB="0" anchor="ctr"/>
                </a:tc>
                <a:tc>
                  <a:txBody>
                    <a:bodyPr/>
                    <a:lstStyle/>
                    <a:p>
                      <a:pPr algn="ctr">
                        <a:spcAft>
                          <a:spcPts val="0"/>
                        </a:spcAft>
                      </a:pPr>
                      <a:r>
                        <a:rPr lang="ru-RU" sz="800" b="0">
                          <a:latin typeface="Times New Roman"/>
                          <a:ea typeface="Times New Roman"/>
                          <a:cs typeface="Times New Roman"/>
                        </a:rPr>
                        <a:t>3 923,6</a:t>
                      </a:r>
                      <a:endParaRPr lang="ru-RU" sz="1200" b="0">
                        <a:latin typeface="Times New Roman"/>
                        <a:ea typeface="Times New Roman"/>
                        <a:cs typeface="Times New Roman"/>
                      </a:endParaRPr>
                    </a:p>
                  </a:txBody>
                  <a:tcPr marL="68580" marR="68580" marT="0" marB="0" anchor="ctr"/>
                </a:tc>
                <a:tc>
                  <a:txBody>
                    <a:bodyPr/>
                    <a:lstStyle/>
                    <a:p>
                      <a:pPr algn="ctr">
                        <a:spcAft>
                          <a:spcPts val="0"/>
                        </a:spcAft>
                      </a:pPr>
                      <a:r>
                        <a:rPr lang="ru-RU" sz="800" b="0" dirty="0">
                          <a:solidFill>
                            <a:srgbClr val="000000"/>
                          </a:solidFill>
                          <a:latin typeface="Times New Roman"/>
                          <a:ea typeface="Times New Roman"/>
                          <a:cs typeface="Times New Roman"/>
                        </a:rPr>
                        <a:t>99,0</a:t>
                      </a:r>
                      <a:endParaRPr lang="ru-RU" sz="1200" b="0" dirty="0">
                        <a:latin typeface="Times New Roman"/>
                        <a:ea typeface="Times New Roman"/>
                        <a:cs typeface="Times New Roman"/>
                      </a:endParaRPr>
                    </a:p>
                  </a:txBody>
                  <a:tcPr marL="68580" marR="68580" marT="0" marB="0" anchor="ctr"/>
                </a:tc>
              </a:tr>
              <a:tr h="309033">
                <a:tc>
                  <a:txBody>
                    <a:bodyPr/>
                    <a:lstStyle/>
                    <a:p>
                      <a:pPr>
                        <a:spcAft>
                          <a:spcPts val="0"/>
                        </a:spcAft>
                      </a:pPr>
                      <a:r>
                        <a:rPr lang="ru-RU" sz="1000" dirty="0">
                          <a:latin typeface="+mj-lt"/>
                        </a:rPr>
                        <a:t>Субсидии бюджетам городских поселений на обеспечение мероприятий по переселению граждан из аварийного жилищного </a:t>
                      </a:r>
                      <a:r>
                        <a:rPr lang="ru-RU" sz="1000" dirty="0" smtClean="0">
                          <a:latin typeface="+mj-lt"/>
                        </a:rPr>
                        <a:t>фонда за </a:t>
                      </a:r>
                      <a:r>
                        <a:rPr lang="ru-RU" sz="1000" dirty="0">
                          <a:latin typeface="+mj-lt"/>
                        </a:rPr>
                        <a:t>счет средств бюджетов</a:t>
                      </a:r>
                      <a:endParaRPr lang="ru-RU" sz="1000" dirty="0">
                        <a:latin typeface="+mj-lt"/>
                        <a:ea typeface="Times New Roman"/>
                        <a:cs typeface="Times New Roman"/>
                      </a:endParaRPr>
                    </a:p>
                  </a:txBody>
                  <a:tcPr marL="16445" marR="16445" marT="0" marB="0" anchor="b"/>
                </a:tc>
                <a:tc>
                  <a:txBody>
                    <a:bodyPr/>
                    <a:lstStyle/>
                    <a:p>
                      <a:pPr algn="ctr">
                        <a:spcAft>
                          <a:spcPts val="0"/>
                        </a:spcAft>
                      </a:pPr>
                      <a:r>
                        <a:rPr lang="ru-RU" sz="800" b="0">
                          <a:latin typeface="Times New Roman"/>
                          <a:ea typeface="Times New Roman"/>
                          <a:cs typeface="Times New Roman"/>
                        </a:rPr>
                        <a:t>2 496,25</a:t>
                      </a:r>
                      <a:endParaRPr lang="ru-RU" sz="1200" b="0">
                        <a:latin typeface="Times New Roman"/>
                        <a:ea typeface="Times New Roman"/>
                        <a:cs typeface="Times New Roman"/>
                      </a:endParaRPr>
                    </a:p>
                  </a:txBody>
                  <a:tcPr marL="68580" marR="68580" marT="0" marB="0" anchor="ctr"/>
                </a:tc>
                <a:tc>
                  <a:txBody>
                    <a:bodyPr/>
                    <a:lstStyle/>
                    <a:p>
                      <a:pPr algn="ctr">
                        <a:spcAft>
                          <a:spcPts val="0"/>
                        </a:spcAft>
                      </a:pPr>
                      <a:r>
                        <a:rPr lang="ru-RU" sz="800" b="0" dirty="0">
                          <a:latin typeface="Times New Roman"/>
                          <a:ea typeface="Times New Roman"/>
                          <a:cs typeface="Times New Roman"/>
                        </a:rPr>
                        <a:t>2 470,3</a:t>
                      </a:r>
                      <a:endParaRPr lang="ru-RU" sz="1200" b="0" dirty="0">
                        <a:latin typeface="Times New Roman"/>
                        <a:ea typeface="Times New Roman"/>
                        <a:cs typeface="Times New Roman"/>
                      </a:endParaRPr>
                    </a:p>
                  </a:txBody>
                  <a:tcPr marL="68580" marR="68580" marT="0" marB="0" anchor="ctr"/>
                </a:tc>
                <a:tc>
                  <a:txBody>
                    <a:bodyPr/>
                    <a:lstStyle/>
                    <a:p>
                      <a:pPr algn="ctr">
                        <a:spcAft>
                          <a:spcPts val="0"/>
                        </a:spcAft>
                      </a:pPr>
                      <a:r>
                        <a:rPr lang="ru-RU" sz="800" b="0" dirty="0">
                          <a:solidFill>
                            <a:srgbClr val="000000"/>
                          </a:solidFill>
                          <a:latin typeface="Times New Roman"/>
                          <a:ea typeface="Times New Roman"/>
                          <a:cs typeface="Times New Roman"/>
                        </a:rPr>
                        <a:t>99,0</a:t>
                      </a:r>
                      <a:endParaRPr lang="ru-RU" sz="1200" b="0" dirty="0">
                        <a:latin typeface="Times New Roman"/>
                        <a:ea typeface="Times New Roman"/>
                        <a:cs typeface="Times New Roman"/>
                      </a:endParaRPr>
                    </a:p>
                  </a:txBody>
                  <a:tcPr marL="68580" marR="68580" marT="0" marB="0" anchor="ctr"/>
                </a:tc>
              </a:tr>
              <a:tr h="154517">
                <a:tc>
                  <a:txBody>
                    <a:bodyPr/>
                    <a:lstStyle/>
                    <a:p>
                      <a:pPr>
                        <a:spcAft>
                          <a:spcPts val="0"/>
                        </a:spcAft>
                      </a:pPr>
                      <a:r>
                        <a:rPr lang="ru-RU" sz="1000" dirty="0">
                          <a:latin typeface="+mj-lt"/>
                        </a:rPr>
                        <a:t>Субсидии бюджетам городских поселений на осуществление дорожной </a:t>
                      </a:r>
                      <a:r>
                        <a:rPr lang="ru-RU" sz="1000" dirty="0" smtClean="0">
                          <a:latin typeface="+mj-lt"/>
                        </a:rPr>
                        <a:t>деятельности</a:t>
                      </a:r>
                      <a:endParaRPr lang="ru-RU" sz="1000" dirty="0">
                        <a:latin typeface="+mj-lt"/>
                        <a:ea typeface="Times New Roman"/>
                        <a:cs typeface="Times New Roman"/>
                      </a:endParaRPr>
                    </a:p>
                  </a:txBody>
                  <a:tcPr marL="16445" marR="16445" marT="0" marB="0" anchor="b"/>
                </a:tc>
                <a:tc>
                  <a:txBody>
                    <a:bodyPr/>
                    <a:lstStyle/>
                    <a:p>
                      <a:pPr algn="ctr">
                        <a:spcAft>
                          <a:spcPts val="0"/>
                        </a:spcAft>
                      </a:pPr>
                      <a:r>
                        <a:rPr lang="ru-RU" sz="800" b="0">
                          <a:latin typeface="Times New Roman"/>
                          <a:ea typeface="Times New Roman"/>
                          <a:cs typeface="Times New Roman"/>
                        </a:rPr>
                        <a:t>2 610,00</a:t>
                      </a:r>
                      <a:endParaRPr lang="ru-RU" sz="1200" b="0">
                        <a:latin typeface="Times New Roman"/>
                        <a:ea typeface="Times New Roman"/>
                        <a:cs typeface="Times New Roman"/>
                      </a:endParaRPr>
                    </a:p>
                  </a:txBody>
                  <a:tcPr marL="68580" marR="68580" marT="0" marB="0" anchor="ctr"/>
                </a:tc>
                <a:tc>
                  <a:txBody>
                    <a:bodyPr/>
                    <a:lstStyle/>
                    <a:p>
                      <a:pPr algn="ctr">
                        <a:spcAft>
                          <a:spcPts val="0"/>
                        </a:spcAft>
                      </a:pPr>
                      <a:r>
                        <a:rPr lang="ru-RU" sz="800" b="0">
                          <a:latin typeface="Times New Roman"/>
                          <a:ea typeface="Times New Roman"/>
                          <a:cs typeface="Times New Roman"/>
                        </a:rPr>
                        <a:t>2 610,0</a:t>
                      </a:r>
                      <a:endParaRPr lang="ru-RU" sz="1200" b="0">
                        <a:latin typeface="Times New Roman"/>
                        <a:ea typeface="Times New Roman"/>
                        <a:cs typeface="Times New Roman"/>
                      </a:endParaRPr>
                    </a:p>
                  </a:txBody>
                  <a:tcPr marL="68580" marR="68580" marT="0" marB="0" anchor="ctr"/>
                </a:tc>
                <a:tc>
                  <a:txBody>
                    <a:bodyPr/>
                    <a:lstStyle/>
                    <a:p>
                      <a:pPr algn="ctr">
                        <a:spcAft>
                          <a:spcPts val="0"/>
                        </a:spcAft>
                      </a:pPr>
                      <a:r>
                        <a:rPr lang="ru-RU" sz="800" b="0" dirty="0">
                          <a:solidFill>
                            <a:srgbClr val="000000"/>
                          </a:solidFill>
                          <a:latin typeface="Times New Roman"/>
                          <a:ea typeface="Times New Roman"/>
                          <a:cs typeface="Times New Roman"/>
                        </a:rPr>
                        <a:t>100,0</a:t>
                      </a:r>
                      <a:endParaRPr lang="ru-RU" sz="1200" b="0" dirty="0">
                        <a:latin typeface="Times New Roman"/>
                        <a:ea typeface="Times New Roman"/>
                        <a:cs typeface="Times New Roman"/>
                      </a:endParaRPr>
                    </a:p>
                  </a:txBody>
                  <a:tcPr marL="68580" marR="68580" marT="0" marB="0" anchor="ctr"/>
                </a:tc>
              </a:tr>
              <a:tr h="309033">
                <a:tc>
                  <a:txBody>
                    <a:bodyPr/>
                    <a:lstStyle/>
                    <a:p>
                      <a:pPr>
                        <a:spcAft>
                          <a:spcPts val="0"/>
                        </a:spcAft>
                      </a:pPr>
                      <a:r>
                        <a:rPr lang="ru-RU" sz="1000" dirty="0">
                          <a:latin typeface="+mj-lt"/>
                        </a:rPr>
                        <a:t>Субсидии бюджетам городских поселений на реализацию программ формирования современной городской среды</a:t>
                      </a:r>
                      <a:endParaRPr lang="ru-RU" sz="1000" dirty="0">
                        <a:latin typeface="+mj-lt"/>
                        <a:ea typeface="Times New Roman"/>
                        <a:cs typeface="Times New Roman"/>
                      </a:endParaRPr>
                    </a:p>
                  </a:txBody>
                  <a:tcPr marL="16445" marR="16445" marT="0" marB="0" anchor="b"/>
                </a:tc>
                <a:tc>
                  <a:txBody>
                    <a:bodyPr/>
                    <a:lstStyle/>
                    <a:p>
                      <a:pPr algn="ctr">
                        <a:spcAft>
                          <a:spcPts val="0"/>
                        </a:spcAft>
                      </a:pPr>
                      <a:r>
                        <a:rPr lang="ru-RU" sz="800" b="0">
                          <a:latin typeface="Times New Roman"/>
                          <a:ea typeface="Times New Roman"/>
                          <a:cs typeface="Times New Roman"/>
                        </a:rPr>
                        <a:t>10 000,00</a:t>
                      </a:r>
                      <a:endParaRPr lang="ru-RU" sz="1200" b="0">
                        <a:latin typeface="Times New Roman"/>
                        <a:ea typeface="Times New Roman"/>
                        <a:cs typeface="Times New Roman"/>
                      </a:endParaRPr>
                    </a:p>
                  </a:txBody>
                  <a:tcPr marL="68580" marR="68580" marT="0" marB="0" anchor="ctr"/>
                </a:tc>
                <a:tc>
                  <a:txBody>
                    <a:bodyPr/>
                    <a:lstStyle/>
                    <a:p>
                      <a:pPr algn="ctr">
                        <a:spcAft>
                          <a:spcPts val="0"/>
                        </a:spcAft>
                      </a:pPr>
                      <a:r>
                        <a:rPr lang="ru-RU" sz="800" b="0" dirty="0" smtClean="0">
                          <a:latin typeface="Times New Roman"/>
                          <a:ea typeface="Times New Roman"/>
                          <a:cs typeface="Times New Roman"/>
                        </a:rPr>
                        <a:t>10 </a:t>
                      </a:r>
                      <a:r>
                        <a:rPr lang="ru-RU" sz="800" b="0" dirty="0">
                          <a:latin typeface="Times New Roman"/>
                          <a:ea typeface="Times New Roman"/>
                          <a:cs typeface="Times New Roman"/>
                        </a:rPr>
                        <a:t>000,0</a:t>
                      </a:r>
                      <a:endParaRPr lang="ru-RU" sz="1200" b="0" dirty="0">
                        <a:latin typeface="Times New Roman"/>
                        <a:ea typeface="Times New Roman"/>
                        <a:cs typeface="Times New Roman"/>
                      </a:endParaRPr>
                    </a:p>
                  </a:txBody>
                  <a:tcPr marL="68580" marR="68580" marT="0" marB="0" anchor="b"/>
                </a:tc>
                <a:tc>
                  <a:txBody>
                    <a:bodyPr/>
                    <a:lstStyle/>
                    <a:p>
                      <a:pPr algn="ctr">
                        <a:spcAft>
                          <a:spcPts val="0"/>
                        </a:spcAft>
                      </a:pPr>
                      <a:r>
                        <a:rPr lang="ru-RU" sz="800" b="0" dirty="0">
                          <a:solidFill>
                            <a:srgbClr val="000000"/>
                          </a:solidFill>
                          <a:latin typeface="Times New Roman"/>
                          <a:ea typeface="Times New Roman"/>
                          <a:cs typeface="Times New Roman"/>
                        </a:rPr>
                        <a:t>100,0</a:t>
                      </a:r>
                      <a:endParaRPr lang="ru-RU" sz="1200" b="0" dirty="0">
                        <a:latin typeface="Times New Roman"/>
                        <a:ea typeface="Times New Roman"/>
                        <a:cs typeface="Times New Roman"/>
                      </a:endParaRPr>
                    </a:p>
                  </a:txBody>
                  <a:tcPr marL="68580" marR="68580" marT="0" marB="0" anchor="ctr"/>
                </a:tc>
              </a:tr>
              <a:tr h="154517">
                <a:tc>
                  <a:txBody>
                    <a:bodyPr/>
                    <a:lstStyle/>
                    <a:p>
                      <a:pPr>
                        <a:spcAft>
                          <a:spcPts val="0"/>
                        </a:spcAft>
                      </a:pPr>
                      <a:r>
                        <a:rPr lang="ru-RU" sz="1000" dirty="0">
                          <a:latin typeface="+mj-lt"/>
                        </a:rPr>
                        <a:t>Прочие субсидии бюджетам городских  поселений, в том числе:</a:t>
                      </a:r>
                      <a:endParaRPr lang="ru-RU" sz="1000" dirty="0">
                        <a:latin typeface="+mj-lt"/>
                        <a:ea typeface="Times New Roman"/>
                        <a:cs typeface="Times New Roman"/>
                      </a:endParaRPr>
                    </a:p>
                  </a:txBody>
                  <a:tcPr marL="16445" marR="16445" marT="0" marB="0" anchor="b"/>
                </a:tc>
                <a:tc>
                  <a:txBody>
                    <a:bodyPr/>
                    <a:lstStyle/>
                    <a:p>
                      <a:pPr algn="ctr">
                        <a:spcAft>
                          <a:spcPts val="0"/>
                        </a:spcAft>
                      </a:pPr>
                      <a:r>
                        <a:rPr lang="ru-RU" sz="800" b="0">
                          <a:latin typeface="Times New Roman"/>
                          <a:ea typeface="Times New Roman"/>
                          <a:cs typeface="Times New Roman"/>
                        </a:rPr>
                        <a:t>27 272,7</a:t>
                      </a:r>
                      <a:endParaRPr lang="ru-RU" sz="1200" b="0">
                        <a:latin typeface="Times New Roman"/>
                        <a:ea typeface="Times New Roman"/>
                        <a:cs typeface="Times New Roman"/>
                      </a:endParaRPr>
                    </a:p>
                  </a:txBody>
                  <a:tcPr marL="68580" marR="68580" marT="0" marB="0" anchor="ctr"/>
                </a:tc>
                <a:tc>
                  <a:txBody>
                    <a:bodyPr/>
                    <a:lstStyle/>
                    <a:p>
                      <a:pPr algn="ctr">
                        <a:spcAft>
                          <a:spcPts val="0"/>
                        </a:spcAft>
                      </a:pPr>
                      <a:r>
                        <a:rPr lang="ru-RU" sz="800" b="0">
                          <a:latin typeface="Times New Roman"/>
                          <a:ea typeface="Times New Roman"/>
                          <a:cs typeface="Times New Roman"/>
                        </a:rPr>
                        <a:t>24 863,5</a:t>
                      </a:r>
                      <a:endParaRPr lang="ru-RU" sz="1200" b="0">
                        <a:latin typeface="Times New Roman"/>
                        <a:ea typeface="Times New Roman"/>
                        <a:cs typeface="Times New Roman"/>
                      </a:endParaRPr>
                    </a:p>
                  </a:txBody>
                  <a:tcPr marL="68580" marR="68580" marT="0" marB="0" anchor="ctr"/>
                </a:tc>
                <a:tc>
                  <a:txBody>
                    <a:bodyPr/>
                    <a:lstStyle/>
                    <a:p>
                      <a:pPr algn="ctr">
                        <a:spcAft>
                          <a:spcPts val="0"/>
                        </a:spcAft>
                      </a:pPr>
                      <a:r>
                        <a:rPr lang="ru-RU" sz="800" b="0" dirty="0">
                          <a:solidFill>
                            <a:srgbClr val="000000"/>
                          </a:solidFill>
                          <a:latin typeface="Times New Roman"/>
                          <a:ea typeface="Times New Roman"/>
                          <a:cs typeface="Times New Roman"/>
                        </a:rPr>
                        <a:t>91,2</a:t>
                      </a:r>
                      <a:endParaRPr lang="ru-RU" sz="1200" b="0" dirty="0">
                        <a:latin typeface="Times New Roman"/>
                        <a:ea typeface="Times New Roman"/>
                        <a:cs typeface="Times New Roman"/>
                      </a:endParaRPr>
                    </a:p>
                  </a:txBody>
                  <a:tcPr marL="68580" marR="68580" marT="0" marB="0" anchor="ctr"/>
                </a:tc>
              </a:tr>
              <a:tr h="309033">
                <a:tc>
                  <a:txBody>
                    <a:bodyPr/>
                    <a:lstStyle/>
                    <a:p>
                      <a:pPr>
                        <a:spcAft>
                          <a:spcPts val="0"/>
                        </a:spcAft>
                      </a:pPr>
                      <a:r>
                        <a:rPr lang="ru-RU" sz="1000" dirty="0">
                          <a:latin typeface="+mj-lt"/>
                        </a:rPr>
                        <a:t>на обеспечение выплат стимулирующего характера работникам муниципальных учреждений культуры Ленинградской области</a:t>
                      </a:r>
                      <a:endParaRPr lang="ru-RU" sz="1000" dirty="0">
                        <a:latin typeface="+mj-lt"/>
                        <a:ea typeface="Times New Roman"/>
                        <a:cs typeface="Times New Roman"/>
                      </a:endParaRPr>
                    </a:p>
                  </a:txBody>
                  <a:tcPr marL="16445" marR="16445" marT="0" marB="0" anchor="b"/>
                </a:tc>
                <a:tc>
                  <a:txBody>
                    <a:bodyPr/>
                    <a:lstStyle/>
                    <a:p>
                      <a:pPr algn="ctr">
                        <a:spcAft>
                          <a:spcPts val="0"/>
                        </a:spcAft>
                      </a:pPr>
                      <a:r>
                        <a:rPr lang="ru-RU" sz="800" b="0">
                          <a:latin typeface="Times New Roman"/>
                          <a:ea typeface="Times New Roman"/>
                          <a:cs typeface="Times New Roman"/>
                        </a:rPr>
                        <a:t>6 445,50</a:t>
                      </a:r>
                      <a:endParaRPr lang="ru-RU" sz="1200" b="0">
                        <a:latin typeface="Times New Roman"/>
                        <a:ea typeface="Times New Roman"/>
                        <a:cs typeface="Times New Roman"/>
                      </a:endParaRPr>
                    </a:p>
                  </a:txBody>
                  <a:tcPr marL="68580" marR="68580" marT="0" marB="0" anchor="ctr"/>
                </a:tc>
                <a:tc>
                  <a:txBody>
                    <a:bodyPr/>
                    <a:lstStyle/>
                    <a:p>
                      <a:pPr algn="ctr">
                        <a:spcAft>
                          <a:spcPts val="0"/>
                        </a:spcAft>
                      </a:pPr>
                      <a:r>
                        <a:rPr lang="ru-RU" sz="800" b="0">
                          <a:solidFill>
                            <a:srgbClr val="000000"/>
                          </a:solidFill>
                          <a:latin typeface="Times New Roman"/>
                          <a:ea typeface="Times New Roman"/>
                          <a:cs typeface="Times New Roman"/>
                        </a:rPr>
                        <a:t>6 445,5</a:t>
                      </a:r>
                      <a:endParaRPr lang="ru-RU" sz="1200" b="0">
                        <a:latin typeface="Times New Roman"/>
                        <a:ea typeface="Times New Roman"/>
                        <a:cs typeface="Times New Roman"/>
                      </a:endParaRPr>
                    </a:p>
                  </a:txBody>
                  <a:tcPr marL="68580" marR="68580" marT="0" marB="0" anchor="ctr"/>
                </a:tc>
                <a:tc>
                  <a:txBody>
                    <a:bodyPr/>
                    <a:lstStyle/>
                    <a:p>
                      <a:pPr algn="ctr">
                        <a:spcAft>
                          <a:spcPts val="0"/>
                        </a:spcAft>
                      </a:pPr>
                      <a:r>
                        <a:rPr lang="ru-RU" sz="800" b="0" dirty="0">
                          <a:solidFill>
                            <a:srgbClr val="000000"/>
                          </a:solidFill>
                          <a:latin typeface="Times New Roman"/>
                          <a:ea typeface="Times New Roman"/>
                          <a:cs typeface="Times New Roman"/>
                        </a:rPr>
                        <a:t>100,0</a:t>
                      </a:r>
                      <a:endParaRPr lang="ru-RU" sz="1200" b="0" dirty="0">
                        <a:latin typeface="Times New Roman"/>
                        <a:ea typeface="Times New Roman"/>
                        <a:cs typeface="Times New Roman"/>
                      </a:endParaRPr>
                    </a:p>
                  </a:txBody>
                  <a:tcPr marL="68580" marR="68580" marT="0" marB="0" anchor="ctr"/>
                </a:tc>
              </a:tr>
              <a:tr h="154517">
                <a:tc>
                  <a:txBody>
                    <a:bodyPr/>
                    <a:lstStyle/>
                    <a:p>
                      <a:pPr>
                        <a:spcAft>
                          <a:spcPts val="0"/>
                        </a:spcAft>
                      </a:pPr>
                      <a:r>
                        <a:rPr lang="ru-RU" sz="1000">
                          <a:latin typeface="+mj-lt"/>
                        </a:rPr>
                        <a:t>на реализацию мероприятий по борьбе с борщевиком Сосновского</a:t>
                      </a:r>
                      <a:endParaRPr lang="ru-RU" sz="1000">
                        <a:latin typeface="+mj-lt"/>
                        <a:ea typeface="Times New Roman"/>
                        <a:cs typeface="Times New Roman"/>
                      </a:endParaRPr>
                    </a:p>
                  </a:txBody>
                  <a:tcPr marL="16445" marR="16445" marT="0" marB="0" anchor="b"/>
                </a:tc>
                <a:tc>
                  <a:txBody>
                    <a:bodyPr/>
                    <a:lstStyle/>
                    <a:p>
                      <a:pPr algn="ctr">
                        <a:spcAft>
                          <a:spcPts val="0"/>
                        </a:spcAft>
                      </a:pPr>
                      <a:r>
                        <a:rPr lang="ru-RU" sz="800" b="0">
                          <a:latin typeface="Times New Roman"/>
                          <a:ea typeface="Times New Roman"/>
                          <a:cs typeface="Times New Roman"/>
                        </a:rPr>
                        <a:t>89,78</a:t>
                      </a:r>
                      <a:endParaRPr lang="ru-RU" sz="1200" b="0">
                        <a:latin typeface="Times New Roman"/>
                        <a:ea typeface="Times New Roman"/>
                        <a:cs typeface="Times New Roman"/>
                      </a:endParaRPr>
                    </a:p>
                  </a:txBody>
                  <a:tcPr marL="68580" marR="68580" marT="0" marB="0" anchor="ctr"/>
                </a:tc>
                <a:tc>
                  <a:txBody>
                    <a:bodyPr/>
                    <a:lstStyle/>
                    <a:p>
                      <a:pPr algn="ctr">
                        <a:spcAft>
                          <a:spcPts val="0"/>
                        </a:spcAft>
                      </a:pPr>
                      <a:r>
                        <a:rPr lang="ru-RU" sz="800" b="0">
                          <a:solidFill>
                            <a:srgbClr val="000000"/>
                          </a:solidFill>
                          <a:latin typeface="Times New Roman"/>
                          <a:ea typeface="Times New Roman"/>
                          <a:cs typeface="Times New Roman"/>
                        </a:rPr>
                        <a:t>89,8</a:t>
                      </a:r>
                      <a:endParaRPr lang="ru-RU" sz="1200" b="0">
                        <a:latin typeface="Times New Roman"/>
                        <a:ea typeface="Times New Roman"/>
                        <a:cs typeface="Times New Roman"/>
                      </a:endParaRPr>
                    </a:p>
                  </a:txBody>
                  <a:tcPr marL="68580" marR="68580" marT="0" marB="0" anchor="ctr"/>
                </a:tc>
                <a:tc>
                  <a:txBody>
                    <a:bodyPr/>
                    <a:lstStyle/>
                    <a:p>
                      <a:pPr algn="ctr">
                        <a:spcAft>
                          <a:spcPts val="0"/>
                        </a:spcAft>
                      </a:pPr>
                      <a:r>
                        <a:rPr lang="ru-RU" sz="800" b="0" dirty="0">
                          <a:solidFill>
                            <a:srgbClr val="000000"/>
                          </a:solidFill>
                          <a:latin typeface="Times New Roman"/>
                          <a:ea typeface="Times New Roman"/>
                          <a:cs typeface="Times New Roman"/>
                        </a:rPr>
                        <a:t>100,0</a:t>
                      </a:r>
                      <a:endParaRPr lang="ru-RU" sz="1200" b="0" dirty="0">
                        <a:latin typeface="Times New Roman"/>
                        <a:ea typeface="Times New Roman"/>
                        <a:cs typeface="Times New Roman"/>
                      </a:endParaRPr>
                    </a:p>
                  </a:txBody>
                  <a:tcPr marL="68580" marR="68580" marT="0" marB="0" anchor="ctr"/>
                </a:tc>
              </a:tr>
              <a:tr h="463550">
                <a:tc>
                  <a:txBody>
                    <a:bodyPr/>
                    <a:lstStyle/>
                    <a:p>
                      <a:pPr>
                        <a:spcAft>
                          <a:spcPts val="0"/>
                        </a:spcAft>
                      </a:pPr>
                      <a:r>
                        <a:rPr lang="ru-RU" sz="1000" dirty="0">
                          <a:latin typeface="+mj-lt"/>
                        </a:rPr>
                        <a:t>в рамках государственной программы Ленинградской области "Обеспечение устойчивого функционирования и развития коммунальной и инженерной инфраструктуры и повышение </a:t>
                      </a:r>
                      <a:r>
                        <a:rPr lang="ru-RU" sz="1000" dirty="0" err="1">
                          <a:latin typeface="+mj-lt"/>
                        </a:rPr>
                        <a:t>энергоэффективности</a:t>
                      </a:r>
                      <a:r>
                        <a:rPr lang="ru-RU" sz="1000" dirty="0">
                          <a:latin typeface="+mj-lt"/>
                        </a:rPr>
                        <a:t> в Ленинградской области"</a:t>
                      </a:r>
                      <a:endParaRPr lang="ru-RU" sz="1000" dirty="0">
                        <a:latin typeface="+mj-lt"/>
                        <a:ea typeface="Times New Roman"/>
                        <a:cs typeface="Times New Roman"/>
                      </a:endParaRPr>
                    </a:p>
                  </a:txBody>
                  <a:tcPr marL="16445" marR="16445" marT="0" marB="0" anchor="b"/>
                </a:tc>
                <a:tc>
                  <a:txBody>
                    <a:bodyPr/>
                    <a:lstStyle/>
                    <a:p>
                      <a:pPr algn="ctr">
                        <a:spcAft>
                          <a:spcPts val="0"/>
                        </a:spcAft>
                      </a:pPr>
                      <a:r>
                        <a:rPr lang="ru-RU" sz="800" b="0">
                          <a:latin typeface="Times New Roman"/>
                          <a:ea typeface="Times New Roman"/>
                          <a:cs typeface="Times New Roman"/>
                        </a:rPr>
                        <a:t>7 089,28</a:t>
                      </a:r>
                      <a:endParaRPr lang="ru-RU" sz="1200" b="0">
                        <a:latin typeface="Times New Roman"/>
                        <a:ea typeface="Times New Roman"/>
                        <a:cs typeface="Times New Roman"/>
                      </a:endParaRPr>
                    </a:p>
                  </a:txBody>
                  <a:tcPr marL="68580" marR="68580" marT="0" marB="0" anchor="ctr"/>
                </a:tc>
                <a:tc>
                  <a:txBody>
                    <a:bodyPr/>
                    <a:lstStyle/>
                    <a:p>
                      <a:pPr algn="ctr">
                        <a:spcAft>
                          <a:spcPts val="0"/>
                        </a:spcAft>
                      </a:pPr>
                      <a:r>
                        <a:rPr lang="ru-RU" sz="800" b="0">
                          <a:solidFill>
                            <a:srgbClr val="000000"/>
                          </a:solidFill>
                          <a:latin typeface="Times New Roman"/>
                          <a:ea typeface="Times New Roman"/>
                          <a:cs typeface="Times New Roman"/>
                        </a:rPr>
                        <a:t>4 761,4</a:t>
                      </a:r>
                      <a:endParaRPr lang="ru-RU" sz="1200" b="0">
                        <a:latin typeface="Times New Roman"/>
                        <a:ea typeface="Times New Roman"/>
                        <a:cs typeface="Times New Roman"/>
                      </a:endParaRPr>
                    </a:p>
                  </a:txBody>
                  <a:tcPr marL="68580" marR="68580" marT="0" marB="0" anchor="ctr"/>
                </a:tc>
                <a:tc>
                  <a:txBody>
                    <a:bodyPr/>
                    <a:lstStyle/>
                    <a:p>
                      <a:pPr algn="ctr">
                        <a:spcAft>
                          <a:spcPts val="0"/>
                        </a:spcAft>
                      </a:pPr>
                      <a:r>
                        <a:rPr lang="ru-RU" sz="800" b="0" dirty="0">
                          <a:solidFill>
                            <a:srgbClr val="000000"/>
                          </a:solidFill>
                          <a:latin typeface="Times New Roman"/>
                          <a:ea typeface="Times New Roman"/>
                          <a:cs typeface="Times New Roman"/>
                        </a:rPr>
                        <a:t>67,2</a:t>
                      </a:r>
                      <a:endParaRPr lang="ru-RU" sz="1200" b="0" dirty="0">
                        <a:latin typeface="Times New Roman"/>
                        <a:ea typeface="Times New Roman"/>
                        <a:cs typeface="Times New Roman"/>
                      </a:endParaRPr>
                    </a:p>
                  </a:txBody>
                  <a:tcPr marL="68580" marR="68580" marT="0" marB="0" anchor="ctr"/>
                </a:tc>
              </a:tr>
              <a:tr h="154517">
                <a:tc>
                  <a:txBody>
                    <a:bodyPr/>
                    <a:lstStyle/>
                    <a:p>
                      <a:pPr>
                        <a:spcAft>
                          <a:spcPts val="0"/>
                        </a:spcAft>
                      </a:pPr>
                      <a:r>
                        <a:rPr lang="ru-RU" sz="1000" dirty="0">
                          <a:latin typeface="+mj-lt"/>
                        </a:rPr>
                        <a:t> в рамках государственной программы "Охрана окружающей среды Ленинградской области"</a:t>
                      </a:r>
                      <a:endParaRPr lang="ru-RU" sz="1000" dirty="0">
                        <a:latin typeface="+mj-lt"/>
                        <a:ea typeface="Times New Roman"/>
                        <a:cs typeface="Times New Roman"/>
                      </a:endParaRPr>
                    </a:p>
                  </a:txBody>
                  <a:tcPr marL="16445" marR="16445" marT="0" marB="0" anchor="b"/>
                </a:tc>
                <a:tc>
                  <a:txBody>
                    <a:bodyPr/>
                    <a:lstStyle/>
                    <a:p>
                      <a:pPr algn="ctr">
                        <a:spcAft>
                          <a:spcPts val="0"/>
                        </a:spcAft>
                      </a:pPr>
                      <a:r>
                        <a:rPr lang="ru-RU" sz="800" b="0">
                          <a:latin typeface="Times New Roman"/>
                          <a:ea typeface="Times New Roman"/>
                          <a:cs typeface="Times New Roman"/>
                        </a:rPr>
                        <a:t>4 611,80</a:t>
                      </a:r>
                      <a:endParaRPr lang="ru-RU" sz="1200" b="0">
                        <a:latin typeface="Times New Roman"/>
                        <a:ea typeface="Times New Roman"/>
                        <a:cs typeface="Times New Roman"/>
                      </a:endParaRPr>
                    </a:p>
                  </a:txBody>
                  <a:tcPr marL="68580" marR="68580" marT="0" marB="0" anchor="ctr"/>
                </a:tc>
                <a:tc>
                  <a:txBody>
                    <a:bodyPr/>
                    <a:lstStyle/>
                    <a:p>
                      <a:pPr algn="ctr">
                        <a:spcAft>
                          <a:spcPts val="0"/>
                        </a:spcAft>
                      </a:pPr>
                      <a:r>
                        <a:rPr lang="ru-RU" sz="800" b="0">
                          <a:solidFill>
                            <a:srgbClr val="000000"/>
                          </a:solidFill>
                          <a:latin typeface="Times New Roman"/>
                          <a:ea typeface="Times New Roman"/>
                          <a:cs typeface="Times New Roman"/>
                        </a:rPr>
                        <a:t>4 611,8</a:t>
                      </a:r>
                      <a:endParaRPr lang="ru-RU" sz="1200" b="0">
                        <a:latin typeface="Times New Roman"/>
                        <a:ea typeface="Times New Roman"/>
                        <a:cs typeface="Times New Roman"/>
                      </a:endParaRPr>
                    </a:p>
                  </a:txBody>
                  <a:tcPr marL="68580" marR="68580" marT="0" marB="0" anchor="ctr"/>
                </a:tc>
                <a:tc>
                  <a:txBody>
                    <a:bodyPr/>
                    <a:lstStyle/>
                    <a:p>
                      <a:pPr algn="ctr">
                        <a:spcAft>
                          <a:spcPts val="0"/>
                        </a:spcAft>
                      </a:pPr>
                      <a:r>
                        <a:rPr lang="ru-RU" sz="800" b="0" dirty="0">
                          <a:solidFill>
                            <a:srgbClr val="000000"/>
                          </a:solidFill>
                          <a:latin typeface="Times New Roman"/>
                          <a:ea typeface="Times New Roman"/>
                          <a:cs typeface="Times New Roman"/>
                        </a:rPr>
                        <a:t>100,0</a:t>
                      </a:r>
                      <a:endParaRPr lang="ru-RU" sz="1200" b="0" dirty="0">
                        <a:latin typeface="Times New Roman"/>
                        <a:ea typeface="Times New Roman"/>
                        <a:cs typeface="Times New Roman"/>
                      </a:endParaRPr>
                    </a:p>
                  </a:txBody>
                  <a:tcPr marL="68580" marR="68580" marT="0" marB="0" anchor="ctr"/>
                </a:tc>
              </a:tr>
              <a:tr h="309033">
                <a:tc>
                  <a:txBody>
                    <a:bodyPr/>
                    <a:lstStyle/>
                    <a:p>
                      <a:pPr>
                        <a:spcAft>
                          <a:spcPts val="0"/>
                        </a:spcAft>
                      </a:pPr>
                      <a:r>
                        <a:rPr lang="ru-RU" sz="1000" dirty="0">
                          <a:latin typeface="+mj-lt"/>
                        </a:rPr>
                        <a:t>в рамках государственной программы Ленинградской области "Устойчивое общественное развитие в Ленинградской области"</a:t>
                      </a:r>
                      <a:endParaRPr lang="ru-RU" sz="1000" dirty="0">
                        <a:latin typeface="+mj-lt"/>
                        <a:ea typeface="Times New Roman"/>
                        <a:cs typeface="Times New Roman"/>
                      </a:endParaRPr>
                    </a:p>
                  </a:txBody>
                  <a:tcPr marL="16445" marR="16445" marT="0" marB="0" anchor="b"/>
                </a:tc>
                <a:tc>
                  <a:txBody>
                    <a:bodyPr/>
                    <a:lstStyle/>
                    <a:p>
                      <a:pPr algn="ctr">
                        <a:spcAft>
                          <a:spcPts val="0"/>
                        </a:spcAft>
                      </a:pPr>
                      <a:r>
                        <a:rPr lang="ru-RU" sz="800" b="0">
                          <a:latin typeface="Times New Roman"/>
                          <a:ea typeface="Times New Roman"/>
                          <a:cs typeface="Times New Roman"/>
                        </a:rPr>
                        <a:t>9 036,34</a:t>
                      </a:r>
                      <a:endParaRPr lang="ru-RU" sz="1200" b="0">
                        <a:latin typeface="Times New Roman"/>
                        <a:ea typeface="Times New Roman"/>
                        <a:cs typeface="Times New Roman"/>
                      </a:endParaRPr>
                    </a:p>
                  </a:txBody>
                  <a:tcPr marL="68580" marR="68580" marT="0" marB="0" anchor="ctr"/>
                </a:tc>
                <a:tc>
                  <a:txBody>
                    <a:bodyPr/>
                    <a:lstStyle/>
                    <a:p>
                      <a:pPr algn="ctr">
                        <a:spcAft>
                          <a:spcPts val="0"/>
                        </a:spcAft>
                      </a:pPr>
                      <a:r>
                        <a:rPr lang="ru-RU" sz="800" b="0">
                          <a:solidFill>
                            <a:srgbClr val="000000"/>
                          </a:solidFill>
                          <a:latin typeface="Times New Roman"/>
                          <a:ea typeface="Times New Roman"/>
                          <a:cs typeface="Times New Roman"/>
                        </a:rPr>
                        <a:t>8 954,9</a:t>
                      </a:r>
                      <a:endParaRPr lang="ru-RU" sz="1200" b="0">
                        <a:latin typeface="Times New Roman"/>
                        <a:ea typeface="Times New Roman"/>
                        <a:cs typeface="Times New Roman"/>
                      </a:endParaRPr>
                    </a:p>
                  </a:txBody>
                  <a:tcPr marL="68580" marR="68580" marT="0" marB="0" anchor="ctr"/>
                </a:tc>
                <a:tc>
                  <a:txBody>
                    <a:bodyPr/>
                    <a:lstStyle/>
                    <a:p>
                      <a:pPr algn="ctr">
                        <a:spcAft>
                          <a:spcPts val="0"/>
                        </a:spcAft>
                      </a:pPr>
                      <a:r>
                        <a:rPr lang="ru-RU" sz="800" b="0" dirty="0">
                          <a:solidFill>
                            <a:srgbClr val="000000"/>
                          </a:solidFill>
                          <a:latin typeface="Times New Roman"/>
                          <a:ea typeface="Times New Roman"/>
                          <a:cs typeface="Times New Roman"/>
                        </a:rPr>
                        <a:t>99,1</a:t>
                      </a:r>
                      <a:endParaRPr lang="ru-RU" sz="1200" b="0" dirty="0">
                        <a:latin typeface="Times New Roman"/>
                        <a:ea typeface="Times New Roman"/>
                        <a:cs typeface="Times New Roman"/>
                      </a:endParaRPr>
                    </a:p>
                  </a:txBody>
                  <a:tcPr marL="68580" marR="68580" marT="0" marB="0" anchor="ctr"/>
                </a:tc>
              </a:tr>
              <a:tr h="154517">
                <a:tc>
                  <a:txBody>
                    <a:bodyPr/>
                    <a:lstStyle/>
                    <a:p>
                      <a:pPr>
                        <a:spcAft>
                          <a:spcPts val="0"/>
                        </a:spcAft>
                      </a:pPr>
                      <a:r>
                        <a:rPr lang="ru-RU" sz="1000">
                          <a:latin typeface="+mj-lt"/>
                        </a:rPr>
                        <a:t>Субвенции бюджетам субъектов РФ и муниципальных образований</a:t>
                      </a:r>
                      <a:endParaRPr lang="ru-RU" sz="1000">
                        <a:latin typeface="+mj-lt"/>
                        <a:ea typeface="Times New Roman"/>
                        <a:cs typeface="Times New Roman"/>
                      </a:endParaRPr>
                    </a:p>
                  </a:txBody>
                  <a:tcPr marL="16445" marR="16445" marT="0" marB="0" anchor="b"/>
                </a:tc>
                <a:tc>
                  <a:txBody>
                    <a:bodyPr/>
                    <a:lstStyle/>
                    <a:p>
                      <a:pPr algn="ctr">
                        <a:spcAft>
                          <a:spcPts val="0"/>
                        </a:spcAft>
                      </a:pPr>
                      <a:r>
                        <a:rPr lang="ru-RU" sz="800" b="0">
                          <a:latin typeface="Times New Roman"/>
                          <a:ea typeface="Times New Roman"/>
                          <a:cs typeface="Times New Roman"/>
                        </a:rPr>
                        <a:t>601,74</a:t>
                      </a:r>
                      <a:endParaRPr lang="ru-RU" sz="1200" b="0">
                        <a:latin typeface="Times New Roman"/>
                        <a:ea typeface="Times New Roman"/>
                        <a:cs typeface="Times New Roman"/>
                      </a:endParaRPr>
                    </a:p>
                  </a:txBody>
                  <a:tcPr marL="68580" marR="68580" marT="0" marB="0" anchor="ctr"/>
                </a:tc>
                <a:tc>
                  <a:txBody>
                    <a:bodyPr/>
                    <a:lstStyle/>
                    <a:p>
                      <a:pPr algn="ctr">
                        <a:spcAft>
                          <a:spcPts val="0"/>
                        </a:spcAft>
                      </a:pPr>
                      <a:r>
                        <a:rPr lang="ru-RU" sz="800" b="0">
                          <a:solidFill>
                            <a:srgbClr val="000000"/>
                          </a:solidFill>
                          <a:latin typeface="Times New Roman"/>
                          <a:ea typeface="Times New Roman"/>
                          <a:cs typeface="Times New Roman"/>
                        </a:rPr>
                        <a:t>601,7</a:t>
                      </a:r>
                      <a:endParaRPr lang="ru-RU" sz="1200" b="0">
                        <a:latin typeface="Times New Roman"/>
                        <a:ea typeface="Times New Roman"/>
                        <a:cs typeface="Times New Roman"/>
                      </a:endParaRPr>
                    </a:p>
                  </a:txBody>
                  <a:tcPr marL="68580" marR="68580" marT="0" marB="0" anchor="ctr"/>
                </a:tc>
                <a:tc>
                  <a:txBody>
                    <a:bodyPr/>
                    <a:lstStyle/>
                    <a:p>
                      <a:pPr algn="ctr">
                        <a:spcAft>
                          <a:spcPts val="0"/>
                        </a:spcAft>
                      </a:pPr>
                      <a:r>
                        <a:rPr lang="ru-RU" sz="800" b="0" dirty="0">
                          <a:solidFill>
                            <a:srgbClr val="000000"/>
                          </a:solidFill>
                          <a:latin typeface="Times New Roman"/>
                          <a:ea typeface="Times New Roman"/>
                          <a:cs typeface="Times New Roman"/>
                        </a:rPr>
                        <a:t>100,0</a:t>
                      </a:r>
                      <a:endParaRPr lang="ru-RU" sz="1200" b="0" dirty="0">
                        <a:latin typeface="Times New Roman"/>
                        <a:ea typeface="Times New Roman"/>
                        <a:cs typeface="Times New Roman"/>
                      </a:endParaRPr>
                    </a:p>
                  </a:txBody>
                  <a:tcPr marL="68580" marR="68580" marT="0" marB="0" anchor="ctr"/>
                </a:tc>
              </a:tr>
              <a:tr h="329666">
                <a:tc>
                  <a:txBody>
                    <a:bodyPr/>
                    <a:lstStyle/>
                    <a:p>
                      <a:pPr>
                        <a:spcAft>
                          <a:spcPts val="0"/>
                        </a:spcAft>
                      </a:pPr>
                      <a:r>
                        <a:rPr lang="ru-RU" sz="1000" dirty="0">
                          <a:latin typeface="+mj-lt"/>
                        </a:rPr>
                        <a:t>Иные межбюджетные трансферты</a:t>
                      </a:r>
                      <a:endParaRPr lang="ru-RU" sz="1000" dirty="0">
                        <a:latin typeface="+mj-lt"/>
                        <a:ea typeface="Times New Roman"/>
                        <a:cs typeface="Times New Roman"/>
                      </a:endParaRPr>
                    </a:p>
                  </a:txBody>
                  <a:tcPr marL="16445" marR="16445" marT="0" marB="0" anchor="ctr"/>
                </a:tc>
                <a:tc>
                  <a:txBody>
                    <a:bodyPr/>
                    <a:lstStyle/>
                    <a:p>
                      <a:pPr algn="ctr">
                        <a:spcAft>
                          <a:spcPts val="0"/>
                        </a:spcAft>
                      </a:pPr>
                      <a:r>
                        <a:rPr lang="ru-RU" sz="800" b="0">
                          <a:latin typeface="Times New Roman"/>
                          <a:ea typeface="Times New Roman"/>
                          <a:cs typeface="Times New Roman"/>
                        </a:rPr>
                        <a:t>12 741,5</a:t>
                      </a:r>
                      <a:endParaRPr lang="ru-RU" sz="1200" b="0">
                        <a:latin typeface="Times New Roman"/>
                        <a:ea typeface="Times New Roman"/>
                        <a:cs typeface="Times New Roman"/>
                      </a:endParaRPr>
                    </a:p>
                  </a:txBody>
                  <a:tcPr marL="68580" marR="68580" marT="0" marB="0" anchor="ctr"/>
                </a:tc>
                <a:tc>
                  <a:txBody>
                    <a:bodyPr/>
                    <a:lstStyle/>
                    <a:p>
                      <a:pPr algn="ctr">
                        <a:spcAft>
                          <a:spcPts val="0"/>
                        </a:spcAft>
                      </a:pPr>
                      <a:r>
                        <a:rPr lang="ru-RU" sz="800" b="0">
                          <a:latin typeface="Times New Roman"/>
                          <a:ea typeface="Times New Roman"/>
                          <a:cs typeface="Times New Roman"/>
                        </a:rPr>
                        <a:t>12 741,5</a:t>
                      </a:r>
                      <a:endParaRPr lang="ru-RU" sz="1200" b="0">
                        <a:latin typeface="Times New Roman"/>
                        <a:ea typeface="Times New Roman"/>
                        <a:cs typeface="Times New Roman"/>
                      </a:endParaRPr>
                    </a:p>
                  </a:txBody>
                  <a:tcPr marL="68580" marR="68580" marT="0" marB="0" anchor="ctr"/>
                </a:tc>
                <a:tc>
                  <a:txBody>
                    <a:bodyPr/>
                    <a:lstStyle/>
                    <a:p>
                      <a:pPr algn="ctr">
                        <a:spcAft>
                          <a:spcPts val="0"/>
                        </a:spcAft>
                      </a:pPr>
                      <a:r>
                        <a:rPr lang="ru-RU" sz="800" b="0" dirty="0">
                          <a:solidFill>
                            <a:srgbClr val="000000"/>
                          </a:solidFill>
                          <a:latin typeface="Times New Roman"/>
                          <a:ea typeface="Times New Roman"/>
                          <a:cs typeface="Times New Roman"/>
                        </a:rPr>
                        <a:t>100,0</a:t>
                      </a:r>
                      <a:endParaRPr lang="ru-RU" sz="1200" b="0" dirty="0">
                        <a:latin typeface="Times New Roman"/>
                        <a:ea typeface="Times New Roman"/>
                        <a:cs typeface="Times New Roman"/>
                      </a:endParaRPr>
                    </a:p>
                  </a:txBody>
                  <a:tcPr marL="68580" marR="68580" marT="0" marB="0" anchor="ctr"/>
                </a:tc>
              </a:tr>
              <a:tr h="309033">
                <a:tc>
                  <a:txBody>
                    <a:bodyPr/>
                    <a:lstStyle/>
                    <a:p>
                      <a:pPr>
                        <a:spcAft>
                          <a:spcPts val="0"/>
                        </a:spcAft>
                      </a:pPr>
                      <a:r>
                        <a:rPr lang="ru-RU" sz="1000" dirty="0">
                          <a:latin typeface="+mj-lt"/>
                        </a:rPr>
                        <a:t>На содержание автомобильных дорог общего пользования местного значения Кировского муниципального района Ленинградской области</a:t>
                      </a:r>
                      <a:endParaRPr lang="ru-RU" sz="1000" dirty="0">
                        <a:latin typeface="+mj-lt"/>
                        <a:ea typeface="Times New Roman"/>
                        <a:cs typeface="Times New Roman"/>
                      </a:endParaRPr>
                    </a:p>
                  </a:txBody>
                  <a:tcPr marL="16445" marR="16445" marT="0" marB="0" anchor="b"/>
                </a:tc>
                <a:tc>
                  <a:txBody>
                    <a:bodyPr/>
                    <a:lstStyle/>
                    <a:p>
                      <a:pPr algn="ctr">
                        <a:spcAft>
                          <a:spcPts val="0"/>
                        </a:spcAft>
                      </a:pPr>
                      <a:r>
                        <a:rPr lang="ru-RU" sz="800" b="0">
                          <a:latin typeface="Times New Roman"/>
                          <a:ea typeface="Times New Roman"/>
                          <a:cs typeface="Times New Roman"/>
                        </a:rPr>
                        <a:t>2 487,43</a:t>
                      </a:r>
                      <a:endParaRPr lang="ru-RU" sz="1200" b="0">
                        <a:latin typeface="Times New Roman"/>
                        <a:ea typeface="Times New Roman"/>
                        <a:cs typeface="Times New Roman"/>
                      </a:endParaRPr>
                    </a:p>
                  </a:txBody>
                  <a:tcPr marL="68580" marR="68580" marT="0" marB="0" anchor="ctr"/>
                </a:tc>
                <a:tc>
                  <a:txBody>
                    <a:bodyPr/>
                    <a:lstStyle/>
                    <a:p>
                      <a:pPr algn="ctr">
                        <a:spcAft>
                          <a:spcPts val="0"/>
                        </a:spcAft>
                      </a:pPr>
                      <a:r>
                        <a:rPr lang="ru-RU" sz="800" b="0">
                          <a:solidFill>
                            <a:srgbClr val="000000"/>
                          </a:solidFill>
                          <a:latin typeface="Times New Roman"/>
                          <a:ea typeface="Times New Roman"/>
                          <a:cs typeface="Times New Roman"/>
                        </a:rPr>
                        <a:t>2 487,4</a:t>
                      </a:r>
                      <a:endParaRPr lang="ru-RU" sz="1200" b="0">
                        <a:latin typeface="Times New Roman"/>
                        <a:ea typeface="Times New Roman"/>
                        <a:cs typeface="Times New Roman"/>
                      </a:endParaRPr>
                    </a:p>
                  </a:txBody>
                  <a:tcPr marL="68580" marR="68580" marT="0" marB="0" anchor="ctr"/>
                </a:tc>
                <a:tc>
                  <a:txBody>
                    <a:bodyPr/>
                    <a:lstStyle/>
                    <a:p>
                      <a:pPr algn="ctr">
                        <a:spcAft>
                          <a:spcPts val="0"/>
                        </a:spcAft>
                      </a:pPr>
                      <a:r>
                        <a:rPr lang="ru-RU" sz="800" b="0" dirty="0">
                          <a:solidFill>
                            <a:srgbClr val="000000"/>
                          </a:solidFill>
                          <a:latin typeface="Times New Roman"/>
                          <a:ea typeface="Times New Roman"/>
                          <a:cs typeface="Times New Roman"/>
                        </a:rPr>
                        <a:t>100,0</a:t>
                      </a:r>
                      <a:endParaRPr lang="ru-RU" sz="1200" b="0" dirty="0">
                        <a:latin typeface="Times New Roman"/>
                        <a:ea typeface="Times New Roman"/>
                        <a:cs typeface="Times New Roman"/>
                      </a:endParaRPr>
                    </a:p>
                  </a:txBody>
                  <a:tcPr marL="68580" marR="68580" marT="0" marB="0" anchor="ctr"/>
                </a:tc>
              </a:tr>
              <a:tr h="309033">
                <a:tc>
                  <a:txBody>
                    <a:bodyPr/>
                    <a:lstStyle/>
                    <a:p>
                      <a:pPr>
                        <a:spcAft>
                          <a:spcPts val="0"/>
                        </a:spcAft>
                      </a:pPr>
                      <a:r>
                        <a:rPr lang="ru-RU" sz="1000" kern="1200" dirty="0" smtClean="0">
                          <a:solidFill>
                            <a:schemeClr val="dk1"/>
                          </a:solidFill>
                          <a:latin typeface="+mj-lt"/>
                          <a:ea typeface="+mn-ea"/>
                          <a:cs typeface="+mn-cs"/>
                        </a:rPr>
                        <a:t>на поощрение органов МСУ за достижение наилучших результатов социально-экономического развития Ленинградской области</a:t>
                      </a:r>
                      <a:endParaRPr lang="ru-RU" sz="1000" kern="1200" dirty="0">
                        <a:solidFill>
                          <a:schemeClr val="dk1"/>
                        </a:solidFill>
                        <a:latin typeface="+mj-lt"/>
                        <a:ea typeface="+mn-ea"/>
                        <a:cs typeface="+mn-cs"/>
                      </a:endParaRPr>
                    </a:p>
                  </a:txBody>
                  <a:tcPr marL="16445" marR="16445" marT="0" marB="0" anchor="b"/>
                </a:tc>
                <a:tc>
                  <a:txBody>
                    <a:bodyPr/>
                    <a:lstStyle/>
                    <a:p>
                      <a:pPr algn="ctr">
                        <a:spcAft>
                          <a:spcPts val="0"/>
                        </a:spcAft>
                      </a:pPr>
                      <a:r>
                        <a:rPr lang="ru-RU" sz="800" b="0">
                          <a:latin typeface="Times New Roman"/>
                          <a:ea typeface="Times New Roman"/>
                          <a:cs typeface="Times New Roman"/>
                        </a:rPr>
                        <a:t>154,03</a:t>
                      </a:r>
                      <a:endParaRPr lang="ru-RU" sz="1200" b="0">
                        <a:latin typeface="Times New Roman"/>
                        <a:ea typeface="Times New Roman"/>
                        <a:cs typeface="Times New Roman"/>
                      </a:endParaRPr>
                    </a:p>
                  </a:txBody>
                  <a:tcPr marL="68580" marR="68580" marT="0" marB="0" anchor="ctr"/>
                </a:tc>
                <a:tc>
                  <a:txBody>
                    <a:bodyPr/>
                    <a:lstStyle/>
                    <a:p>
                      <a:pPr algn="ctr">
                        <a:spcAft>
                          <a:spcPts val="0"/>
                        </a:spcAft>
                      </a:pPr>
                      <a:r>
                        <a:rPr lang="ru-RU" sz="800" b="0">
                          <a:solidFill>
                            <a:srgbClr val="000000"/>
                          </a:solidFill>
                          <a:latin typeface="Times New Roman"/>
                          <a:ea typeface="Times New Roman"/>
                          <a:cs typeface="Times New Roman"/>
                        </a:rPr>
                        <a:t>154,0</a:t>
                      </a:r>
                      <a:endParaRPr lang="ru-RU" sz="1200" b="0">
                        <a:latin typeface="Times New Roman"/>
                        <a:ea typeface="Times New Roman"/>
                        <a:cs typeface="Times New Roman"/>
                      </a:endParaRPr>
                    </a:p>
                  </a:txBody>
                  <a:tcPr marL="68580" marR="68580" marT="0" marB="0" anchor="ctr"/>
                </a:tc>
                <a:tc>
                  <a:txBody>
                    <a:bodyPr/>
                    <a:lstStyle/>
                    <a:p>
                      <a:pPr algn="ctr">
                        <a:spcAft>
                          <a:spcPts val="0"/>
                        </a:spcAft>
                      </a:pPr>
                      <a:r>
                        <a:rPr lang="ru-RU" sz="800" b="0" dirty="0">
                          <a:solidFill>
                            <a:srgbClr val="000000"/>
                          </a:solidFill>
                          <a:latin typeface="Times New Roman"/>
                          <a:ea typeface="Times New Roman"/>
                          <a:cs typeface="Times New Roman"/>
                        </a:rPr>
                        <a:t>100,0</a:t>
                      </a:r>
                      <a:endParaRPr lang="ru-RU" sz="1200" b="0" dirty="0">
                        <a:latin typeface="Times New Roman"/>
                        <a:ea typeface="Times New Roman"/>
                        <a:cs typeface="Times New Roman"/>
                      </a:endParaRPr>
                    </a:p>
                  </a:txBody>
                  <a:tcPr marL="68580" marR="68580" marT="0" marB="0" anchor="ctr"/>
                </a:tc>
              </a:tr>
              <a:tr h="463550">
                <a:tc>
                  <a:txBody>
                    <a:bodyPr/>
                    <a:lstStyle/>
                    <a:p>
                      <a:pPr>
                        <a:spcAft>
                          <a:spcPts val="0"/>
                        </a:spcAft>
                      </a:pPr>
                      <a:r>
                        <a:rPr lang="ru-RU" sz="1000" kern="1200" dirty="0" smtClean="0">
                          <a:solidFill>
                            <a:schemeClr val="dk1"/>
                          </a:solidFill>
                          <a:latin typeface="+mj-lt"/>
                          <a:ea typeface="+mn-ea"/>
                          <a:cs typeface="+mn-cs"/>
                        </a:rPr>
                        <a:t>Прочие межбюджетные </a:t>
                      </a:r>
                      <a:r>
                        <a:rPr lang="ru-RU" sz="1000" kern="1200" dirty="0" err="1" smtClean="0">
                          <a:solidFill>
                            <a:schemeClr val="dk1"/>
                          </a:solidFill>
                          <a:latin typeface="+mj-lt"/>
                          <a:ea typeface="+mn-ea"/>
                          <a:cs typeface="+mn-cs"/>
                        </a:rPr>
                        <a:t>транферты</a:t>
                      </a:r>
                      <a:r>
                        <a:rPr lang="ru-RU" sz="1000" kern="1200" dirty="0" smtClean="0">
                          <a:solidFill>
                            <a:schemeClr val="dk1"/>
                          </a:solidFill>
                          <a:latin typeface="+mj-lt"/>
                          <a:ea typeface="+mn-ea"/>
                          <a:cs typeface="+mn-cs"/>
                        </a:rPr>
                        <a:t>, передаваемые бюджетам городских поселений, в том числе: на поддержку развития объектов общественной инфраструктуры, обеспечение устойчивого функционирования объектов социальной сферы, мероприятий по благоустройству территорий поселений</a:t>
                      </a:r>
                      <a:endParaRPr lang="ru-RU" sz="1000" kern="1200" dirty="0">
                        <a:solidFill>
                          <a:schemeClr val="dk1"/>
                        </a:solidFill>
                        <a:latin typeface="+mj-lt"/>
                        <a:ea typeface="+mn-ea"/>
                        <a:cs typeface="+mn-cs"/>
                      </a:endParaRPr>
                    </a:p>
                  </a:txBody>
                  <a:tcPr marL="16445" marR="16445" marT="0" marB="0" anchor="b"/>
                </a:tc>
                <a:tc>
                  <a:txBody>
                    <a:bodyPr/>
                    <a:lstStyle/>
                    <a:p>
                      <a:pPr algn="ctr">
                        <a:spcAft>
                          <a:spcPts val="0"/>
                        </a:spcAft>
                      </a:pPr>
                      <a:r>
                        <a:rPr lang="ru-RU" sz="800" b="0">
                          <a:latin typeface="Times New Roman"/>
                          <a:ea typeface="Times New Roman"/>
                          <a:cs typeface="Times New Roman"/>
                        </a:rPr>
                        <a:t>8 700,00</a:t>
                      </a:r>
                      <a:endParaRPr lang="ru-RU" sz="1200" b="0">
                        <a:latin typeface="Times New Roman"/>
                        <a:ea typeface="Times New Roman"/>
                        <a:cs typeface="Times New Roman"/>
                      </a:endParaRPr>
                    </a:p>
                  </a:txBody>
                  <a:tcPr marL="68580" marR="68580" marT="0" marB="0" anchor="ctr"/>
                </a:tc>
                <a:tc>
                  <a:txBody>
                    <a:bodyPr/>
                    <a:lstStyle/>
                    <a:p>
                      <a:pPr algn="ctr">
                        <a:spcAft>
                          <a:spcPts val="0"/>
                        </a:spcAft>
                      </a:pPr>
                      <a:r>
                        <a:rPr lang="ru-RU" sz="800" b="0" dirty="0">
                          <a:solidFill>
                            <a:srgbClr val="000000"/>
                          </a:solidFill>
                          <a:latin typeface="Times New Roman"/>
                          <a:ea typeface="Times New Roman"/>
                          <a:cs typeface="Times New Roman"/>
                        </a:rPr>
                        <a:t>8 700,0</a:t>
                      </a:r>
                      <a:endParaRPr lang="ru-RU" sz="1200" b="0" dirty="0">
                        <a:latin typeface="Times New Roman"/>
                        <a:ea typeface="Times New Roman"/>
                        <a:cs typeface="Times New Roman"/>
                      </a:endParaRPr>
                    </a:p>
                  </a:txBody>
                  <a:tcPr marL="68580" marR="68580" marT="0" marB="0" anchor="ctr"/>
                </a:tc>
                <a:tc>
                  <a:txBody>
                    <a:bodyPr/>
                    <a:lstStyle/>
                    <a:p>
                      <a:pPr algn="ctr">
                        <a:spcAft>
                          <a:spcPts val="0"/>
                        </a:spcAft>
                      </a:pPr>
                      <a:r>
                        <a:rPr lang="ru-RU" sz="800" b="0" dirty="0">
                          <a:solidFill>
                            <a:srgbClr val="000000"/>
                          </a:solidFill>
                          <a:latin typeface="Times New Roman"/>
                          <a:ea typeface="Times New Roman"/>
                          <a:cs typeface="Times New Roman"/>
                        </a:rPr>
                        <a:t>100,0</a:t>
                      </a:r>
                      <a:endParaRPr lang="ru-RU" sz="1200" b="0" dirty="0">
                        <a:latin typeface="Times New Roman"/>
                        <a:ea typeface="Times New Roman"/>
                        <a:cs typeface="Times New Roman"/>
                      </a:endParaRPr>
                    </a:p>
                  </a:txBody>
                  <a:tcPr marL="68580" marR="68580" marT="0" marB="0" anchor="ctr"/>
                </a:tc>
              </a:tr>
              <a:tr h="154517">
                <a:tc>
                  <a:txBody>
                    <a:bodyPr/>
                    <a:lstStyle/>
                    <a:p>
                      <a:pPr>
                        <a:spcAft>
                          <a:spcPts val="0"/>
                        </a:spcAft>
                      </a:pPr>
                      <a:r>
                        <a:rPr lang="ru-RU" sz="1000" dirty="0">
                          <a:latin typeface="+mj-lt"/>
                        </a:rPr>
                        <a:t>Прочие безвозмездные поступления</a:t>
                      </a:r>
                      <a:endParaRPr lang="ru-RU" sz="1000" dirty="0">
                        <a:latin typeface="+mj-lt"/>
                        <a:ea typeface="Times New Roman"/>
                        <a:cs typeface="Times New Roman"/>
                      </a:endParaRPr>
                    </a:p>
                  </a:txBody>
                  <a:tcPr marL="16445" marR="16445" marT="0" marB="0" anchor="ctr"/>
                </a:tc>
                <a:tc>
                  <a:txBody>
                    <a:bodyPr/>
                    <a:lstStyle/>
                    <a:p>
                      <a:pPr algn="ctr">
                        <a:spcAft>
                          <a:spcPts val="0"/>
                        </a:spcAft>
                      </a:pPr>
                      <a:r>
                        <a:rPr lang="ru-RU" sz="800" b="0">
                          <a:latin typeface="Times New Roman"/>
                          <a:ea typeface="Times New Roman"/>
                          <a:cs typeface="Times New Roman"/>
                        </a:rPr>
                        <a:t>278,00</a:t>
                      </a:r>
                      <a:endParaRPr lang="ru-RU" sz="1200" b="0">
                        <a:latin typeface="Times New Roman"/>
                        <a:ea typeface="Times New Roman"/>
                        <a:cs typeface="Times New Roman"/>
                      </a:endParaRPr>
                    </a:p>
                  </a:txBody>
                  <a:tcPr marL="68580" marR="68580" marT="0" marB="0" anchor="ctr"/>
                </a:tc>
                <a:tc>
                  <a:txBody>
                    <a:bodyPr/>
                    <a:lstStyle/>
                    <a:p>
                      <a:pPr algn="ctr">
                        <a:spcAft>
                          <a:spcPts val="0"/>
                        </a:spcAft>
                      </a:pPr>
                      <a:r>
                        <a:rPr lang="ru-RU" sz="800" b="0">
                          <a:solidFill>
                            <a:srgbClr val="000000"/>
                          </a:solidFill>
                          <a:latin typeface="Times New Roman"/>
                          <a:ea typeface="Times New Roman"/>
                          <a:cs typeface="Times New Roman"/>
                        </a:rPr>
                        <a:t>278,0</a:t>
                      </a:r>
                      <a:endParaRPr lang="ru-RU" sz="1200" b="0">
                        <a:latin typeface="Times New Roman"/>
                        <a:ea typeface="Times New Roman"/>
                        <a:cs typeface="Times New Roman"/>
                      </a:endParaRPr>
                    </a:p>
                  </a:txBody>
                  <a:tcPr marL="68580" marR="68580" marT="0" marB="0" anchor="ctr"/>
                </a:tc>
                <a:tc>
                  <a:txBody>
                    <a:bodyPr/>
                    <a:lstStyle/>
                    <a:p>
                      <a:pPr algn="ctr">
                        <a:spcAft>
                          <a:spcPts val="0"/>
                        </a:spcAft>
                      </a:pPr>
                      <a:r>
                        <a:rPr lang="ru-RU" sz="800" b="0" dirty="0">
                          <a:solidFill>
                            <a:srgbClr val="000000"/>
                          </a:solidFill>
                          <a:latin typeface="Times New Roman"/>
                          <a:ea typeface="Times New Roman"/>
                          <a:cs typeface="Times New Roman"/>
                        </a:rPr>
                        <a:t>100,0</a:t>
                      </a:r>
                      <a:endParaRPr lang="ru-RU" sz="1200" b="0" dirty="0">
                        <a:latin typeface="Times New Roman"/>
                        <a:ea typeface="Times New Roman"/>
                        <a:cs typeface="Times New Roman"/>
                      </a:endParaRPr>
                    </a:p>
                  </a:txBody>
                  <a:tcPr marL="68580" marR="68580" marT="0" marB="0" anchor="ctr"/>
                </a:tc>
              </a:tr>
            </a:tbl>
          </a:graphicData>
        </a:graphic>
      </p:graphicFrame>
    </p:spTree>
    <p:extLst>
      <p:ext uri="{BB962C8B-B14F-4D97-AF65-F5344CB8AC3E}">
        <p14:creationId xmlns="" xmlns:p14="http://schemas.microsoft.com/office/powerpoint/2010/main" val="31135073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332656"/>
            <a:ext cx="8820472" cy="369332"/>
          </a:xfrm>
          <a:prstGeom prst="rect">
            <a:avLst/>
          </a:prstGeom>
        </p:spPr>
        <p:txBody>
          <a:bodyPr wrap="square">
            <a:spAutoFit/>
          </a:bodyPr>
          <a:lstStyle/>
          <a:p>
            <a:r>
              <a:rPr lang="ru-RU" dirty="0" smtClean="0"/>
              <a:t>ФОРМИРОВАНИЕ РАСХОДНОЙ ЧАСТИ БЮДЖЕТА МО МГИНСКОЕ ГОРОДСКОЕ ПОСЕЛЕНИЕ</a:t>
            </a:r>
            <a:endParaRPr lang="ru-RU" dirty="0"/>
          </a:p>
        </p:txBody>
      </p:sp>
      <p:graphicFrame>
        <p:nvGraphicFramePr>
          <p:cNvPr id="3" name="Схема 2"/>
          <p:cNvGraphicFramePr/>
          <p:nvPr/>
        </p:nvGraphicFramePr>
        <p:xfrm>
          <a:off x="971600" y="1397000"/>
          <a:ext cx="7128792" cy="16719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Схема 3"/>
          <p:cNvGraphicFramePr/>
          <p:nvPr/>
        </p:nvGraphicFramePr>
        <p:xfrm>
          <a:off x="1524000" y="3356992"/>
          <a:ext cx="6216352" cy="316835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 xmlns:p14="http://schemas.microsoft.com/office/powerpoint/2010/main" val="3590312356"/>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4761</TotalTime>
  <Words>4575</Words>
  <Application>Microsoft Office PowerPoint</Application>
  <PresentationFormat>Экран (4:3)</PresentationFormat>
  <Paragraphs>609</Paragraphs>
  <Slides>28</Slides>
  <Notes>6</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28</vt:i4>
      </vt:variant>
    </vt:vector>
  </HeadingPairs>
  <TitlesOfParts>
    <vt:vector size="34" baseType="lpstr">
      <vt:lpstr>Arial</vt:lpstr>
      <vt:lpstr>Amelia_DG</vt:lpstr>
      <vt:lpstr>Calibri</vt:lpstr>
      <vt:lpstr>Batang</vt:lpstr>
      <vt:lpstr>Times New Roman</vt:lpstr>
      <vt:lpstr>Тема Office</vt:lpstr>
      <vt:lpstr>Слайд 1</vt:lpstr>
      <vt:lpstr>Слайд 2</vt:lpstr>
      <vt:lpstr>ИЗ ЧЕГО ФОРМИРУЕТСЯ ДОХОДНАЯ ЧАСТЬ БЮДЖЕТа  МО МГИНСКОЕ  ГОРОДСКОЕ ПОСЕЛЕНИЕ?</vt:lpstr>
      <vt:lpstr>ОСНОВНЫЕ ХАРАКТЕРИСТИКИ БЮДЖЕТА МО МГИНСКОЕ  ГОРОДСКОЕ ПОСЕЛЕНИЕ</vt:lpstr>
      <vt:lpstr>Слайд 5</vt:lpstr>
      <vt:lpstr>ДОХОДЫ БЮДЖЕТА МО МГИНСКОЕ ГОРОДСКОЕ ПОСЕЛЕНИЕ </vt:lpstr>
      <vt:lpstr>Слайд 7</vt:lpstr>
      <vt:lpstr>БЕЗВОЗМЕЗДНЫЕ ПОСТУПЛЕНИЯ </vt:lpstr>
      <vt:lpstr>Слайд 9</vt:lpstr>
      <vt:lpstr>Исполнение расходов бюджета</vt:lpstr>
      <vt:lpstr>Слайд 11</vt:lpstr>
      <vt:lpstr>   Исполнение расходной части бюджета МО Мгинское городское  Общегосударственные вопросы   </vt:lpstr>
      <vt:lpstr>Национальная экономика</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Детские</dc:title>
  <dc:creator>Фокина Лидия Петровна</dc:creator>
  <cp:keywords>Шаблон презентации</cp:keywords>
  <cp:lastModifiedBy>Наталья</cp:lastModifiedBy>
  <cp:revision>237</cp:revision>
  <dcterms:created xsi:type="dcterms:W3CDTF">2014-07-06T18:18:01Z</dcterms:created>
  <dcterms:modified xsi:type="dcterms:W3CDTF">2022-02-28T08:34:53Z</dcterms:modified>
</cp:coreProperties>
</file>